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9" r:id="rId17"/>
    <p:sldId id="280" r:id="rId18"/>
    <p:sldId id="270" r:id="rId19"/>
    <p:sldId id="277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669088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58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AEF66-7724-4816-BB3D-A2BE46CEE532}" type="datetimeFigureOut">
              <a:rPr lang="de-DE" smtClean="0"/>
              <a:pPr/>
              <a:t>02.05.2016</a:t>
            </a:fld>
            <a:endParaRPr lang="de-DE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C60EC-36F7-4AFA-9C30-DD835B5E731C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17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C60EC-36F7-4AFA-9C30-DD835B5E731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72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C60EC-36F7-4AFA-9C30-DD835B5E731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58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02.05.2016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17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02.05.2016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29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02.05.2016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97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02.05.2016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31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02.05.2016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4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02.05.2016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8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02.05.2016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56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02.05.2016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23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02.05.2016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6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02.05.2016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8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02.05.2016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46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6331-0A3F-44F6-865C-66AB993C1855}" type="datetimeFigureOut">
              <a:rPr lang="de-DE" smtClean="0"/>
              <a:pPr/>
              <a:t>02.05.2016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9BC15-07F5-4CCA-BF84-9D967C1025AE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51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Mrs-Ms-Room" TargetMode="External"/><Relationship Id="rId7" Type="http://schemas.openxmlformats.org/officeDocument/2006/relationships/image" Target="../media/image43.png"/><Relationship Id="rId2" Type="http://schemas.openxmlformats.org/officeDocument/2006/relationships/hyperlink" Target="https://www.teacherspayteachers.com/Store/A-Sketchy-Gu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://www.teacherspayteachers.com/Store/Dots-Of-Fun" TargetMode="External"/><Relationship Id="rId4" Type="http://schemas.openxmlformats.org/officeDocument/2006/relationships/hyperlink" Target="http://www.whimsyclip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76823" y="2322911"/>
            <a:ext cx="7772400" cy="1470025"/>
          </a:xfrm>
        </p:spPr>
        <p:txBody>
          <a:bodyPr/>
          <a:lstStyle/>
          <a:p>
            <a:r>
              <a:rPr lang="de-DE" b="1" dirty="0" smtClean="0"/>
              <a:t>Über das Wetter sprechen</a:t>
            </a:r>
            <a:br>
              <a:rPr lang="de-DE" b="1" dirty="0" smtClean="0"/>
            </a:br>
            <a:endParaRPr lang="de-DE" sz="1400" b="1" dirty="0"/>
          </a:p>
        </p:txBody>
      </p:sp>
      <p:pic>
        <p:nvPicPr>
          <p:cNvPr id="1026" name="Picture 2" descr="H:\Teachers pay Teachers\Weather Clip Art\rainb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48068"/>
            <a:ext cx="2328863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Teachers pay Teachers\Weather Clip Art\su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2" y="278896"/>
            <a:ext cx="2694415" cy="243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Teachers pay Teachers\Weather Clip Art\thermome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45111"/>
            <a:ext cx="1069605" cy="18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Teachers pay Teachers\Weather Set_Dots of Fun\Rain_ColorNoFa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165011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Teachers pay Teachers\Weather Set_Dots of Fun\Partly Sunny_ColorWithFac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37" y="660308"/>
            <a:ext cx="1775113" cy="16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Teachers pay Teachers\Weather Set_Dots of Fun\Windy_Col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61" y="431540"/>
            <a:ext cx="2899547" cy="19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Teachers pay Teachers\Weather Set_Dots of Fun\Snow_ColorWithFa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1670243" cy="19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Teachers pay Teachers\Weather Set_Dots of Fun\ColdTherm_Colo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9169">
            <a:off x="548496" y="2132476"/>
            <a:ext cx="822578" cy="16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die Wolke</a:t>
            </a:r>
            <a:endParaRPr lang="de-DE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2962672" cy="1324744"/>
          </a:xfrm>
        </p:spPr>
        <p:txBody>
          <a:bodyPr/>
          <a:lstStyle/>
          <a:p>
            <a:r>
              <a:rPr lang="de-DE" b="1" dirty="0" smtClean="0"/>
              <a:t>Es ist wolkig.</a:t>
            </a:r>
          </a:p>
          <a:p>
            <a:r>
              <a:rPr lang="de-DE" b="1" dirty="0" smtClean="0"/>
              <a:t>Es ist bewölkt.</a:t>
            </a:r>
          </a:p>
          <a:p>
            <a:endParaRPr lang="de-DE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83568" y="4797152"/>
            <a:ext cx="5040560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In Palermo ist es wolkig.</a:t>
            </a:r>
          </a:p>
          <a:p>
            <a:r>
              <a:rPr lang="de-DE" b="1" dirty="0" smtClean="0"/>
              <a:t>In Palermo ist es bewölkt.</a:t>
            </a:r>
          </a:p>
          <a:p>
            <a:endParaRPr lang="de-DE" dirty="0"/>
          </a:p>
        </p:txBody>
      </p:sp>
      <p:pic>
        <p:nvPicPr>
          <p:cNvPr id="10243" name="Picture 3" descr="H:\Teachers pay Teachers\Weather Set_Dots of Fun\Partly Sunny_ColorNoFa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3457979" cy="292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:\Teachers pay Teachers\Weather Set_Dots of Fun\Clou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544" y="1988840"/>
            <a:ext cx="2073863" cy="138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die Wolkendecke</a:t>
            </a:r>
            <a:endParaRPr lang="de-DE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3106688" cy="676671"/>
          </a:xfrm>
        </p:spPr>
        <p:txBody>
          <a:bodyPr/>
          <a:lstStyle/>
          <a:p>
            <a:r>
              <a:rPr lang="de-DE" b="1" dirty="0" smtClean="0"/>
              <a:t>Es ist bedeckt.</a:t>
            </a:r>
            <a:endParaRPr lang="de-DE" b="1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827584" y="5085184"/>
            <a:ext cx="5616624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In Warschau ist es bedeckt.</a:t>
            </a:r>
            <a:endParaRPr lang="de-DE" b="1" dirty="0"/>
          </a:p>
        </p:txBody>
      </p:sp>
      <p:pic>
        <p:nvPicPr>
          <p:cNvPr id="11266" name="Picture 2" descr="H:\Teachers pay Teachers\Weather Set_Dots of Fun\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911" y="2120130"/>
            <a:ext cx="3304927" cy="275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Teachers pay Teachers\Weather Set_Dots of Fun\Clou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08" y="2564904"/>
            <a:ext cx="2986923" cy="24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Teachers pay Teachers\Weather Set_Dots of Fun\Clou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07214"/>
            <a:ext cx="2986923" cy="24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die Hitze – die Kälte</a:t>
            </a:r>
            <a:endParaRPr lang="de-DE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4380" y="4581128"/>
            <a:ext cx="3538736" cy="604664"/>
          </a:xfrm>
        </p:spPr>
        <p:txBody>
          <a:bodyPr/>
          <a:lstStyle/>
          <a:p>
            <a:r>
              <a:rPr lang="de-DE" b="1" dirty="0" smtClean="0"/>
              <a:t>Es ist kalt/eisig.</a:t>
            </a:r>
            <a:endParaRPr lang="de-DE" b="1" dirty="0"/>
          </a:p>
        </p:txBody>
      </p:sp>
      <p:sp>
        <p:nvSpPr>
          <p:cNvPr id="4" name="Rettangolo 3"/>
          <p:cNvSpPr/>
          <p:nvPr/>
        </p:nvSpPr>
        <p:spPr>
          <a:xfrm>
            <a:off x="2134818" y="1661840"/>
            <a:ext cx="79208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20°</a:t>
            </a:r>
            <a:endParaRPr lang="de-DE" sz="3200" b="1" dirty="0"/>
          </a:p>
        </p:txBody>
      </p:sp>
      <p:sp>
        <p:nvSpPr>
          <p:cNvPr id="5" name="Rettangolo 4"/>
          <p:cNvSpPr/>
          <p:nvPr/>
        </p:nvSpPr>
        <p:spPr>
          <a:xfrm>
            <a:off x="3182062" y="1661840"/>
            <a:ext cx="79208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4</a:t>
            </a:r>
            <a:r>
              <a:rPr lang="de-DE" sz="3200" b="1" dirty="0" smtClean="0"/>
              <a:t>0°</a:t>
            </a:r>
            <a:endParaRPr lang="de-DE" sz="3200" b="1" dirty="0"/>
          </a:p>
        </p:txBody>
      </p:sp>
      <p:pic>
        <p:nvPicPr>
          <p:cNvPr id="12292" name="Picture 4" descr="H:\Teachers pay Teachers\Weather Set_Dots of Fun\WarmTherm_ColorWithFa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1400481" cy="22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686780" y="2285256"/>
            <a:ext cx="353873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Es ist warm/heiß.</a:t>
            </a:r>
            <a:endParaRPr lang="de-DE" b="1" dirty="0"/>
          </a:p>
        </p:txBody>
      </p:sp>
      <p:pic>
        <p:nvPicPr>
          <p:cNvPr id="12293" name="Picture 5" descr="H:\Teachers pay Teachers\Weather Set_Dots of Fun\ColdTherm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60" y="2996952"/>
            <a:ext cx="1117912" cy="19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2763418" y="4149080"/>
            <a:ext cx="80047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-20°</a:t>
            </a:r>
            <a:endParaRPr lang="de-DE" sz="2400" b="1" dirty="0"/>
          </a:p>
        </p:txBody>
      </p:sp>
      <p:sp>
        <p:nvSpPr>
          <p:cNvPr id="12" name="Rettangolo 11"/>
          <p:cNvSpPr/>
          <p:nvPr/>
        </p:nvSpPr>
        <p:spPr>
          <a:xfrm>
            <a:off x="1876862" y="4149080"/>
            <a:ext cx="80047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-2°</a:t>
            </a:r>
            <a:endParaRPr lang="de-DE" sz="2400" b="1" dirty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2892225" y="5445224"/>
            <a:ext cx="430064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In Helsinki ist es kalt.</a:t>
            </a:r>
          </a:p>
          <a:p>
            <a:r>
              <a:rPr lang="de-DE" b="1" dirty="0" smtClean="0"/>
              <a:t>In Madrid ist es heiß.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181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der</a:t>
            </a:r>
            <a:r>
              <a:rPr lang="it-IT" b="1" dirty="0" smtClean="0"/>
              <a:t> </a:t>
            </a:r>
            <a:r>
              <a:rPr lang="it-IT" b="1" dirty="0" err="1" smtClean="0"/>
              <a:t>Regenbogen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5114932" cy="1257295"/>
          </a:xfrm>
        </p:spPr>
        <p:txBody>
          <a:bodyPr>
            <a:normAutofit/>
          </a:bodyPr>
          <a:lstStyle/>
          <a:p>
            <a:r>
              <a:rPr lang="it-IT" b="1" dirty="0" err="1" smtClean="0"/>
              <a:t>Schau</a:t>
            </a:r>
            <a:r>
              <a:rPr lang="it-IT" b="1" dirty="0" smtClean="0"/>
              <a:t>, </a:t>
            </a:r>
            <a:r>
              <a:rPr lang="it-IT" b="1" dirty="0" err="1" smtClean="0"/>
              <a:t>ein</a:t>
            </a:r>
            <a:r>
              <a:rPr lang="it-IT" b="1" dirty="0" smtClean="0"/>
              <a:t> </a:t>
            </a:r>
            <a:r>
              <a:rPr lang="it-IT" b="1" dirty="0" err="1" smtClean="0"/>
              <a:t>Regenbogen</a:t>
            </a:r>
            <a:r>
              <a:rPr lang="it-IT" b="1" dirty="0" smtClean="0"/>
              <a:t>.</a:t>
            </a:r>
          </a:p>
          <a:p>
            <a:r>
              <a:rPr lang="it-IT" b="1" dirty="0" err="1" smtClean="0"/>
              <a:t>Es</a:t>
            </a:r>
            <a:r>
              <a:rPr lang="it-IT" b="1" dirty="0" smtClean="0"/>
              <a:t> </a:t>
            </a:r>
            <a:r>
              <a:rPr lang="it-IT" b="1" dirty="0" err="1" smtClean="0"/>
              <a:t>gibt</a:t>
            </a:r>
            <a:r>
              <a:rPr lang="it-IT" b="1" dirty="0" smtClean="0"/>
              <a:t> </a:t>
            </a:r>
            <a:r>
              <a:rPr lang="it-IT" b="1" dirty="0" err="1" smtClean="0"/>
              <a:t>einen</a:t>
            </a:r>
            <a:r>
              <a:rPr lang="it-IT" b="1" dirty="0" smtClean="0"/>
              <a:t> </a:t>
            </a:r>
            <a:r>
              <a:rPr lang="it-IT" b="1" dirty="0" err="1" smtClean="0"/>
              <a:t>Regenbogen</a:t>
            </a:r>
            <a:r>
              <a:rPr lang="it-IT" b="1" dirty="0" smtClean="0"/>
              <a:t>.</a:t>
            </a:r>
            <a:endParaRPr lang="it-IT" b="1" dirty="0"/>
          </a:p>
        </p:txBody>
      </p:sp>
      <p:pic>
        <p:nvPicPr>
          <p:cNvPr id="1026" name="Picture 2" descr="http://www.radioscienza.it/fisicastF/Arcobal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143248"/>
            <a:ext cx="3357586" cy="1893376"/>
          </a:xfrm>
          <a:prstGeom prst="rect">
            <a:avLst/>
          </a:prstGeom>
          <a:noFill/>
        </p:spPr>
      </p:pic>
      <p:pic>
        <p:nvPicPr>
          <p:cNvPr id="1028" name="Picture 4" descr="http://thumbs.dreamstime.com/t/huge-arcing-rainbow-wide-blue-sky-fluffy-cloud-formations-clouds-off-distance-44336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86124"/>
            <a:ext cx="340995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2.bp.blogspot.com/_Bp5fh5Ssy8A/S_adTCElpuI/AAAAAAAAASw/Y7mmMrNFyVk/s1600/hablar+por+tel_fo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286256"/>
            <a:ext cx="1500166" cy="1500166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b="1" dirty="0" err="1" smtClean="0"/>
              <a:t>Wie</a:t>
            </a:r>
            <a:r>
              <a:rPr lang="it-IT" sz="6000" b="1" dirty="0" smtClean="0"/>
              <a:t> </a:t>
            </a:r>
            <a:r>
              <a:rPr lang="it-IT" sz="6000" b="1" dirty="0" err="1" smtClean="0"/>
              <a:t>ist</a:t>
            </a:r>
            <a:r>
              <a:rPr lang="it-IT" sz="6000" b="1" dirty="0" smtClean="0"/>
              <a:t> </a:t>
            </a:r>
            <a:r>
              <a:rPr lang="it-IT" sz="6000" b="1" dirty="0" err="1" smtClean="0"/>
              <a:t>das</a:t>
            </a:r>
            <a:r>
              <a:rPr lang="it-IT" sz="6000" b="1" dirty="0" smtClean="0"/>
              <a:t> </a:t>
            </a:r>
            <a:r>
              <a:rPr lang="it-IT" sz="6000" b="1" dirty="0" err="1" smtClean="0"/>
              <a:t>Wetter</a:t>
            </a:r>
            <a:r>
              <a:rPr lang="it-IT" sz="6000" b="1" dirty="0" smtClean="0"/>
              <a:t>?</a:t>
            </a:r>
            <a:endParaRPr lang="it-IT" sz="6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910" y="1500174"/>
            <a:ext cx="1328718" cy="6143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b="1" dirty="0" err="1" smtClean="0"/>
              <a:t>Dialog</a:t>
            </a:r>
            <a:r>
              <a:rPr lang="it-IT" b="1" dirty="0" smtClean="0"/>
              <a:t>:</a:t>
            </a:r>
            <a:endParaRPr lang="it-IT" b="1" dirty="0"/>
          </a:p>
        </p:txBody>
      </p:sp>
      <p:sp>
        <p:nvSpPr>
          <p:cNvPr id="5" name="Fumetto 3 4"/>
          <p:cNvSpPr/>
          <p:nvPr/>
        </p:nvSpPr>
        <p:spPr>
          <a:xfrm>
            <a:off x="4572000" y="3714752"/>
            <a:ext cx="3071834" cy="2000264"/>
          </a:xfrm>
          <a:prstGeom prst="wedgeEllipseCallout">
            <a:avLst>
              <a:gd name="adj1" fmla="val -63336"/>
              <a:gd name="adj2" fmla="val 71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/>
              <a:t>Hallo</a:t>
            </a:r>
            <a:r>
              <a:rPr lang="it-IT" sz="2800" b="1" dirty="0" smtClean="0"/>
              <a:t>, Tom!</a:t>
            </a:r>
          </a:p>
          <a:p>
            <a:pPr algn="ctr"/>
            <a:r>
              <a:rPr lang="it-IT" sz="2800" b="1" dirty="0" err="1" smtClean="0"/>
              <a:t>Ich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bin</a:t>
            </a:r>
            <a:r>
              <a:rPr lang="it-IT" sz="2800" b="1" dirty="0" smtClean="0"/>
              <a:t> in </a:t>
            </a:r>
            <a:r>
              <a:rPr lang="it-IT" sz="2800" b="1" dirty="0" err="1" smtClean="0"/>
              <a:t>Bozen</a:t>
            </a:r>
            <a:r>
              <a:rPr lang="it-IT" b="1" dirty="0" smtClean="0"/>
              <a:t>.</a:t>
            </a:r>
            <a:endParaRPr lang="it-IT" b="1" dirty="0"/>
          </a:p>
        </p:txBody>
      </p:sp>
      <p:pic>
        <p:nvPicPr>
          <p:cNvPr id="29698" name="Picture 2" descr="http://previews.123rf.com/images/zirka/zirka1108/zirka110800138/10390244-uno-schizzo-di-un-ragazzo-parlando-al-telefono-Archivio-Fotograf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3116"/>
            <a:ext cx="1955220" cy="1857388"/>
          </a:xfrm>
          <a:prstGeom prst="rect">
            <a:avLst/>
          </a:prstGeom>
          <a:noFill/>
        </p:spPr>
      </p:pic>
      <p:sp>
        <p:nvSpPr>
          <p:cNvPr id="4" name="Fumetto 4 3"/>
          <p:cNvSpPr/>
          <p:nvPr/>
        </p:nvSpPr>
        <p:spPr>
          <a:xfrm>
            <a:off x="2928926" y="1857364"/>
            <a:ext cx="3286148" cy="2000264"/>
          </a:xfrm>
          <a:prstGeom prst="cloudCallout">
            <a:avLst>
              <a:gd name="adj1" fmla="val -82319"/>
              <a:gd name="adj2" fmla="val 215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</a:rPr>
              <a:t>Hallo</a:t>
            </a:r>
            <a:r>
              <a:rPr lang="it-IT" sz="2800" b="1" dirty="0" smtClean="0">
                <a:solidFill>
                  <a:srgbClr val="FF0000"/>
                </a:solidFill>
              </a:rPr>
              <a:t>, Anna!</a:t>
            </a:r>
          </a:p>
          <a:p>
            <a:pPr algn="ctr"/>
            <a:r>
              <a:rPr lang="it-IT" sz="2800" b="1" dirty="0" err="1" smtClean="0">
                <a:solidFill>
                  <a:srgbClr val="FF0000"/>
                </a:solidFill>
              </a:rPr>
              <a:t>Wo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bist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du</a:t>
            </a:r>
            <a:r>
              <a:rPr lang="it-IT" sz="2800" b="1" dirty="0" smtClean="0">
                <a:solidFill>
                  <a:srgbClr val="FF0000"/>
                </a:solidFill>
              </a:rPr>
              <a:t>?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Wie</a:t>
            </a:r>
            <a:r>
              <a:rPr lang="it-IT" b="1" dirty="0" smtClean="0"/>
              <a:t> </a:t>
            </a:r>
            <a:r>
              <a:rPr lang="it-IT" b="1" dirty="0" err="1" smtClean="0"/>
              <a:t>ist</a:t>
            </a:r>
            <a:r>
              <a:rPr lang="it-IT" b="1" dirty="0" smtClean="0"/>
              <a:t> </a:t>
            </a:r>
            <a:r>
              <a:rPr lang="it-IT" b="1" dirty="0" err="1" smtClean="0"/>
              <a:t>das</a:t>
            </a:r>
            <a:r>
              <a:rPr lang="it-IT" b="1" dirty="0" smtClean="0"/>
              <a:t> </a:t>
            </a:r>
            <a:r>
              <a:rPr lang="it-IT" b="1" dirty="0" err="1" smtClean="0"/>
              <a:t>Wetter</a:t>
            </a:r>
            <a:r>
              <a:rPr lang="it-IT" b="1" dirty="0" smtClean="0"/>
              <a:t>?</a:t>
            </a:r>
            <a:endParaRPr lang="it-IT" dirty="0"/>
          </a:p>
        </p:txBody>
      </p:sp>
      <p:pic>
        <p:nvPicPr>
          <p:cNvPr id="4" name="Picture 2" descr="http://previews.123rf.com/images/zirka/zirka1108/zirka110800138/10390244-uno-schizzo-di-un-ragazzo-parlando-al-telefono-Archivio-Fotografic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1621"/>
            <a:ext cx="1857388" cy="1715941"/>
          </a:xfrm>
          <a:prstGeom prst="rect">
            <a:avLst/>
          </a:prstGeom>
          <a:noFill/>
        </p:spPr>
      </p:pic>
      <p:pic>
        <p:nvPicPr>
          <p:cNvPr id="5" name="Picture 4" descr="http://2.bp.blogspot.com/_Bp5fh5Ssy8A/S_adTCElpuI/AAAAAAAAASw/Y7mmMrNFyVk/s1600/hablar+por+tel_fo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000504"/>
            <a:ext cx="1714480" cy="1714480"/>
          </a:xfrm>
          <a:prstGeom prst="rect">
            <a:avLst/>
          </a:prstGeom>
          <a:noFill/>
        </p:spPr>
      </p:pic>
      <p:sp>
        <p:nvSpPr>
          <p:cNvPr id="6" name="Fumetto 4 5"/>
          <p:cNvSpPr/>
          <p:nvPr/>
        </p:nvSpPr>
        <p:spPr>
          <a:xfrm>
            <a:off x="2500298" y="1714488"/>
            <a:ext cx="3214710" cy="2143140"/>
          </a:xfrm>
          <a:prstGeom prst="cloudCallout">
            <a:avLst>
              <a:gd name="adj1" fmla="val -66394"/>
              <a:gd name="adj2" fmla="val 29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dirty="0" smtClean="0"/>
          </a:p>
          <a:p>
            <a:pPr algn="ctr"/>
            <a:r>
              <a:rPr lang="it-IT" sz="2800" b="1" dirty="0" err="1" smtClean="0">
                <a:solidFill>
                  <a:srgbClr val="FF0000"/>
                </a:solidFill>
              </a:rPr>
              <a:t>Wie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ist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das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Wetter</a:t>
            </a:r>
            <a:r>
              <a:rPr lang="it-IT" sz="2800" b="1" dirty="0" smtClean="0">
                <a:solidFill>
                  <a:srgbClr val="FF0000"/>
                </a:solidFill>
              </a:rPr>
              <a:t> in </a:t>
            </a:r>
            <a:r>
              <a:rPr lang="it-IT" sz="2800" b="1" dirty="0" err="1" smtClean="0">
                <a:solidFill>
                  <a:srgbClr val="FF0000"/>
                </a:solidFill>
              </a:rPr>
              <a:t>Bozen</a:t>
            </a:r>
            <a:r>
              <a:rPr lang="it-IT" sz="2800" b="1" dirty="0" smtClean="0">
                <a:solidFill>
                  <a:srgbClr val="FF0000"/>
                </a:solidFill>
              </a:rPr>
              <a:t>?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7" name="Fumetto 3 6"/>
          <p:cNvSpPr/>
          <p:nvPr/>
        </p:nvSpPr>
        <p:spPr>
          <a:xfrm>
            <a:off x="4714876" y="3571876"/>
            <a:ext cx="3214710" cy="2214578"/>
          </a:xfrm>
          <a:prstGeom prst="wedgeEllipseCallout">
            <a:avLst>
              <a:gd name="adj1" fmla="val -57451"/>
              <a:gd name="adj2" fmla="val -16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/>
              <a:t>Hier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scheint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die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Sonne</a:t>
            </a:r>
            <a:r>
              <a:rPr lang="it-IT" sz="2800" b="1" dirty="0" smtClean="0"/>
              <a:t>. Und </a:t>
            </a:r>
            <a:r>
              <a:rPr lang="it-IT" sz="2800" b="1" dirty="0" err="1" smtClean="0"/>
              <a:t>wo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bist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du</a:t>
            </a:r>
            <a:r>
              <a:rPr lang="it-IT" sz="2800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Wie</a:t>
            </a:r>
            <a:r>
              <a:rPr lang="it-IT" b="1" dirty="0" smtClean="0"/>
              <a:t> </a:t>
            </a:r>
            <a:r>
              <a:rPr lang="it-IT" b="1" dirty="0" err="1" smtClean="0"/>
              <a:t>ist</a:t>
            </a:r>
            <a:r>
              <a:rPr lang="it-IT" b="1" dirty="0" smtClean="0"/>
              <a:t> </a:t>
            </a:r>
            <a:r>
              <a:rPr lang="it-IT" b="1" dirty="0" err="1" smtClean="0"/>
              <a:t>das</a:t>
            </a:r>
            <a:r>
              <a:rPr lang="it-IT" b="1" dirty="0" smtClean="0"/>
              <a:t> </a:t>
            </a:r>
            <a:r>
              <a:rPr lang="it-IT" b="1" dirty="0" err="1" smtClean="0"/>
              <a:t>Wetter</a:t>
            </a:r>
            <a:r>
              <a:rPr lang="it-IT" b="1" dirty="0" smtClean="0"/>
              <a:t>?</a:t>
            </a:r>
            <a:endParaRPr lang="it-IT" dirty="0"/>
          </a:p>
        </p:txBody>
      </p:sp>
      <p:pic>
        <p:nvPicPr>
          <p:cNvPr id="4" name="Picture 2" descr="http://previews.123rf.com/images/zirka/zirka1108/zirka110800138/10390244-uno-schizzo-di-un-ragazzo-parlando-al-telefono-Archivio-Fotografic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00240"/>
            <a:ext cx="1604939" cy="1482717"/>
          </a:xfrm>
          <a:prstGeom prst="rect">
            <a:avLst/>
          </a:prstGeom>
          <a:noFill/>
        </p:spPr>
      </p:pic>
      <p:pic>
        <p:nvPicPr>
          <p:cNvPr id="5" name="Picture 4" descr="http://2.bp.blogspot.com/_Bp5fh5Ssy8A/S_adTCElpuI/AAAAAAAAASw/Y7mmMrNFyVk/s1600/hablar+por+tel_fo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000240"/>
            <a:ext cx="1785950" cy="1785950"/>
          </a:xfrm>
          <a:prstGeom prst="rect">
            <a:avLst/>
          </a:prstGeom>
          <a:noFill/>
        </p:spPr>
      </p:pic>
      <p:sp>
        <p:nvSpPr>
          <p:cNvPr id="6" name="Fumetto 4 5"/>
          <p:cNvSpPr/>
          <p:nvPr/>
        </p:nvSpPr>
        <p:spPr>
          <a:xfrm>
            <a:off x="857224" y="3643314"/>
            <a:ext cx="2928958" cy="2000264"/>
          </a:xfrm>
          <a:prstGeom prst="cloudCallout">
            <a:avLst>
              <a:gd name="adj1" fmla="val -13245"/>
              <a:gd name="adj2" fmla="val -811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</a:rPr>
              <a:t>Ich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bin</a:t>
            </a:r>
            <a:r>
              <a:rPr lang="it-IT" sz="2800" b="1" dirty="0" smtClean="0">
                <a:solidFill>
                  <a:srgbClr val="FF0000"/>
                </a:solidFill>
              </a:rPr>
              <a:t> in London.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7" name="Fumetto 3 6"/>
          <p:cNvSpPr/>
          <p:nvPr/>
        </p:nvSpPr>
        <p:spPr>
          <a:xfrm>
            <a:off x="5286380" y="2071678"/>
            <a:ext cx="2857520" cy="1857388"/>
          </a:xfrm>
          <a:prstGeom prst="wedgeEllipseCallout">
            <a:avLst>
              <a:gd name="adj1" fmla="val -60576"/>
              <a:gd name="adj2" fmla="val -167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/>
              <a:t>Wie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ist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das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Wetter</a:t>
            </a:r>
            <a:r>
              <a:rPr lang="it-IT" sz="2800" b="1" dirty="0" smtClean="0"/>
              <a:t> in London?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Wie</a:t>
            </a:r>
            <a:r>
              <a:rPr lang="it-IT" b="1" dirty="0" smtClean="0"/>
              <a:t> </a:t>
            </a:r>
            <a:r>
              <a:rPr lang="it-IT" b="1" dirty="0" err="1" smtClean="0"/>
              <a:t>ist</a:t>
            </a:r>
            <a:r>
              <a:rPr lang="it-IT" b="1" dirty="0" smtClean="0"/>
              <a:t> </a:t>
            </a:r>
            <a:r>
              <a:rPr lang="it-IT" b="1" dirty="0" err="1" smtClean="0"/>
              <a:t>das</a:t>
            </a:r>
            <a:r>
              <a:rPr lang="it-IT" b="1" dirty="0" smtClean="0"/>
              <a:t> </a:t>
            </a:r>
            <a:r>
              <a:rPr lang="it-IT" b="1" dirty="0" err="1" smtClean="0"/>
              <a:t>Wetter</a:t>
            </a:r>
            <a:r>
              <a:rPr lang="it-IT" b="1" dirty="0" smtClean="0"/>
              <a:t>?</a:t>
            </a:r>
            <a:endParaRPr lang="it-IT" dirty="0"/>
          </a:p>
        </p:txBody>
      </p:sp>
      <p:pic>
        <p:nvPicPr>
          <p:cNvPr id="4" name="Picture 2" descr="http://previews.123rf.com/images/zirka/zirka1108/zirka110800138/10390244-uno-schizzo-di-un-ragazzo-parlando-al-telefono-Archivio-Fotografic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1824897" cy="1685924"/>
          </a:xfrm>
          <a:prstGeom prst="rect">
            <a:avLst/>
          </a:prstGeom>
          <a:noFill/>
        </p:spPr>
      </p:pic>
      <p:sp>
        <p:nvSpPr>
          <p:cNvPr id="6" name="Fumetto 4 5"/>
          <p:cNvSpPr/>
          <p:nvPr/>
        </p:nvSpPr>
        <p:spPr>
          <a:xfrm>
            <a:off x="3357554" y="2071678"/>
            <a:ext cx="4071966" cy="2500330"/>
          </a:xfrm>
          <a:prstGeom prst="cloudCallout">
            <a:avLst>
              <a:gd name="adj1" fmla="val -77043"/>
              <a:gd name="adj2" fmla="val -116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rgbClr val="FF0000"/>
                </a:solidFill>
              </a:rPr>
              <a:t>Hier</a:t>
            </a:r>
            <a:r>
              <a:rPr lang="it-IT" sz="3200" b="1" dirty="0" smtClean="0">
                <a:solidFill>
                  <a:srgbClr val="FF0000"/>
                </a:solidFill>
              </a:rPr>
              <a:t>, in London </a:t>
            </a:r>
            <a:r>
              <a:rPr lang="it-IT" sz="3200" b="1" dirty="0" err="1" smtClean="0">
                <a:solidFill>
                  <a:srgbClr val="FF0000"/>
                </a:solidFill>
              </a:rPr>
              <a:t>regnet</a:t>
            </a:r>
            <a:r>
              <a:rPr lang="it-IT" sz="3200" b="1" dirty="0" smtClean="0">
                <a:solidFill>
                  <a:srgbClr val="FF0000"/>
                </a:solidFill>
              </a:rPr>
              <a:t> es.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Jahreszeiten</a:t>
            </a:r>
            <a:r>
              <a:rPr lang="it-IT" b="1" dirty="0" smtClean="0"/>
              <a:t> und </a:t>
            </a:r>
            <a:r>
              <a:rPr lang="it-IT" b="1" dirty="0" err="1" smtClean="0"/>
              <a:t>Kleidung</a:t>
            </a:r>
            <a:r>
              <a:rPr lang="de-DE" b="1" dirty="0" smtClean="0"/>
              <a:t>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1571612"/>
            <a:ext cx="8115328" cy="1328734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Frühling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21467" y="2718418"/>
            <a:ext cx="1674269" cy="782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b="1" dirty="0" smtClean="0"/>
              <a:t> </a:t>
            </a:r>
            <a:r>
              <a:rPr lang="de-DE" sz="3900" b="1" dirty="0" smtClean="0"/>
              <a:t>Sommer</a:t>
            </a:r>
            <a:endParaRPr kumimoji="0" lang="de-DE" sz="3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17907" y="3645024"/>
            <a:ext cx="1409380" cy="664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Herbst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717052" y="4869160"/>
            <a:ext cx="1766716" cy="664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Winter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www.clker.com/cliparts/9/q/H/j/P/A/yellow-t-shirt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10" y="1483962"/>
            <a:ext cx="1130894" cy="123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.shutterstock.com/display_pic_with_logo/483673/483673,1328923127,1/stock-photo-winter-boots-cartoon-95607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60949"/>
            <a:ext cx="1127732" cy="108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Q8Y7CJ3MMOUmet3UbwHZD1ON9Ihumb41gptlQRun-Z7JGP-zKQw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79" y="4358404"/>
            <a:ext cx="1688338" cy="11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winter-hat-and-gloves-clipart-winter_hat_clip_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76559"/>
            <a:ext cx="1069899" cy="9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data:image/jpeg;base64,/9j/4AAQSkZJRgABAQAAAQABAAD/2wCEAAkGBxMTEhUSExMWFhUVFxcYGRgXFRgXFhYVFRUXFhcWGBUYHSggGBolHRUVITEhJSkrLi4uFx8zODMtNygtLisBCgoKDg0OGxAQGy8fICYvLS0vLS8wMDUtLS0tKy0tLy0yNTUtLS0tLSstLS0tLS0tLS4tLS0tLS0tKy0tLS0tLf/AABEIAMABAAMBIgACEQEDEQH/xAAcAAEAAgMBAQEAAAAAAAAAAAAABAUDBgcCAQj/xABPEAABAwICBQgHAwYLBwUAAAABAAIDBBEFIRIxQVFxBgcTImGBkaEyQlJykrHBIzPRFGKisuHwCBUkQ1OCk7PS0/E0RGNzg8LDJUVkdLT/xAAZAQACAwEAAAAAAAAAAAAAAAAAAgEDBAX/xAAtEQACAQMDBAAEBgMAAAAAAAAAAQIDESEEEjETMkFRcYGh8BQiQmGR8SNSsf/aAAwDAQACEQMRAD8A7iiIgAiIgAiIgDSOdvlBUUdGw012yzTMiElgRHpXOkbi2y2e9c05T0WL1bY2S1bJI2OJIjJiLgbXvlZxsMr710fna5VUdNRy09R15J43NZE2xdmLB59loOd+zJc15JxVQpmvka5rhkL+k5lhouI8s88ldRhGbsymtOUFdGvVHJuGI3kkqYO15Ab8YBbfvU+lp5GWMOJ1TR2SuLfJwBW1x4q61nAOG3Z+xVVdgtHKdJrXwPPrRZeLRkfBaXRt+lMzRrX/AFNHuh5Q4rHbRxMSW2SxNPmDcq9o+cTFGfeQ0s/a1z4j8iPJc0xzBJGOgEk7ZojK1uQMcmeu7eAOYKvJ8IohFI6MzRvaxzmgyutcAkbbFVOEc/lt8y/dK11K/wAv6Ol0XOmNU9DPH2xuZM3yLXH4VeUnOFh79c/R32TMfEf0wF+feTlVI6LSdIXEnf6IGVirhtY8esVCoxkrq6G3zXNmfoukropReKRkg3se1w8QVIX5oc8E3dHGTvLBfxGazx1jh6Lpmf8ALqJo/JrlD0/pk9R+j9IIvz1HjtS30a2rZ/1RJ/eAqdTcq60f+4yn344vowJehIOqvNzu6Li8XLTEB/vkR407fo8KUzlzXjXPAf8AoW+UiPw9T0R+Ih7+jOvIuTDnArP6SD+yP+YvLucOr/pIP7I/5iOhU9f8Drw9/RnW0XG5ecCu2VEI4U5PzkUCq5a17v8AftH3KZg+ZKOhP7aG6sftM7msFVVxxDSkkYwb3uDR4kr891mLVUv3mI1h36DmxX+ABVgoae+k6N0rjrdK8vJ43UqhLyQ6q8JnacZ51MLp9dQJXezCC833XGQ8VRYLz1U01SyGSnkgje7RbLI4WufR0mgdW++5stDp6oNyZE0djRY+QVXy8kkMLGdDIA57bOcLdaxs0N1k9ymVFRje4qqycktv1P1EiiYTC9kETJDd7Y2Ncd7g0Bx8bqWs5eEREAEREAEREAERa/y05X0+GwdNObl1xHGPTkcNg3DMXOy6AOHVrTPjVdPJ1jDLotDswLEtbkdwYe9bRHi59Zt+0G3zWvYPSSnpq2Vmg6rldLo59RrnOc0G/vFT10qEEoK5za9R9R2LCokikzuWO3kZHjZVcwc05Wd2fgVkRXpWKG7lFic/SSwNsRoue8j3Who/XWSqg6RjoxlpjRvuvkSvVVnUH8yNo75HEnyYPFe9MjMbFmeZM3Q/LTRNjwGgdYGDoyPWY5w8wbr7NyQNrwVTgN0jRI34hZw77rDHXj1hbtCl09UL9V1j2G3krHSj4wZo15LkpKvC62LXA2Ub4n5/A4XVU7Go2nRka+N257CCugRYo8awD5FZJMTa4WdHpDcbOHgQkdOXhly1EfJoTMThOqVnebfNZ2zsOYe0/wBYK8wCji/jCpLY2hroonaOiCAS4g2FrD0VYzUlFNlJBHfeWAebUqU2WOrFGnTVsbfSe0X7QpFlMxnkBRlpdE90brEtGlpMJ2XBzA4FYcP5O7amokkPsRfZtHF+s91lC334JdSCXJHkeG5uIA7SB81iZVNd6F3+41z/ANUFbTSx08X3dNGD7RGk7xIupjsVk2WHcrNkip6iJpkkdS4HoqWYm2RczQAO/rWKwYDyfZLG99TUzxysldG5rXA5gA6u/gt0dXyH1votVofvKg3veW9992NVc6dmr5Hp1d90sEfFMNEclOynqpHulc4HpfRAa0G5AFzrVrTYMQbyzl/5sTBGO97rkjgBxUKYgVMDj6rZT+oPqrxs99QJ7reZTU6ad7iVqsotJEqCURi0bQwbxm48XHMqPhdJ+UYvh7Hm7WuklzOt0YBb3ghpXsKr5QCWNjK2HKSkkbID2EgOad41XG5PXj/jdiqhN9RNn6PRQsFxJlTBFUR+jKxrx2aQvbu1dymrmHTCIiACIiACIiAC1LnJ5GNxOl6LSDJYzpxPOoOtYtP5pHyB2LbUQB+eXcrZKaQ0tdH0U7LA3BLX7nAjYdalOxaJ2f2Yvxb87KBjQL8ZxB8g67HNa3sYRkRuyDfFSbrpUN0o3Zz66ipWRmY8O9Eg8Df5L0qerweCTN0YB9pvVd4hVlbg1S1jmQ1LnNcLaMhztuD/APRWSlJeLlSpxfmxKw+oEpllGp8h0fdYA0fInvUuN/2sbd+l4Bv7QqPA6gQMEEwMbgTYu9F1zfJ2pZ5cTjZWR6bg1rI33J1XfbL9ELNGfDfs2zj+VpejaWUzSdTRxy816lwsjXH4D8FBixendqmj+ID5qfTVpHoSDucCPBarp8HP225RiEWjvHYf2r2pT66Q63HwUGpqGsaXvdZozJP75lNxyRb0Z8EylqpN0cLe8dK4/rNVfVVLmusLalm5MSl9HJORbp5nOtuaLMaPBix1VKXOuN2arhlXRZVw0vRjFa45Bov++xem0MzusL8bn6KVTxNYL24k5Dv7FObib7CxFtlgLW7E1mVq3kqPyaUetbjf8F96GT21anEJPa8gsT6h51uJ71NgdiudRuPpPv3ftUKKINfIB7Q/UarGvrWQsL5HWA8T2AbStfpcTaIumlcGl5c+17mxJsANZysFVVkk0jTpou7Zb0UGlMCBctY7Zf0nN/wlXTKJ22zfeIHktMwuuqnl8scI0X6Ib0jy3qt0s7DXfSVgDWn1oGcGucopzxhMKsLy5NqZBC30n6R3DUqTlfymhjgkhsLvaWhotfMayB6I4qtlw2d+T6t9t0bAzzuSqfFOSsbIxoF5kc9jAXG+b3huoDtUVHPa3b+QpxjuWf4O9czVNLHhNOJRYnSc2+vo3OLmX3ZFbssdNAGMaxos1jQ0DcGiw8gsi5x0AiIgAiIgAiIgAiIgD898pX6WN159kRt/RYfxU2OgJAOkM+xUvTdJiGJS76gsHCNz26+AC2qLJo4D5LpUMU0YK2ajK84c7eFjfRvGy/DNSpsQA9EX7diiSVjzttwyV+SnBHewEWIBG4i48Co0eGQt1RMF8/RCyVtWyJpfI6wG07TuG8rXcOrKqtnaYQY4WOGkb5EXuQ47SRsGpVznFNJ5Y8ISavwjYW0cY1Rs+Bv4IaOP+jZ8DfwUqUAGwztt3/sXhPtQl2eGwtGoW4ZfJQMSwSKf0y/s67jbgDceSskQ4Ras0Ck1lM1fAIZ2yzU7al4iiLbCwcDpZjI+jlfUrmugqC09HUaLu1jc+8avNTeTNE13TyuF9OZwHCPqfMFXD6Jm63eqacFtsWzk3K5oA5Lyym9RUOd2C7vAnIeCuaDD5IWhjJzojUHsDiOwEEZK1hi0nWGr5BTf4tHtHwCdUoRFdSUikMc39OP7Ef4l4fSynXUvHutY35gq6fhx2OB45KJLEW6xZNtX22Jdr+kUcnJqFx0pHSSHe95PyUylwiCPNsTQd5Fz4lZqqsZHYvdohxsCdV9xOxZ2m+YzB1HYe9QoQTwhnObWWEX0hfFYIF5DLzUo31dL/fsXpZKH/aKX/wC1T/3rQq6vY/gPS70d/REXJOmEREAEREAEREAFiqZwxjnnUxpceDRc/JZVrXOTX9BhlXJex6JzRxeNH6oA4LyQuYXSO9KWR7zxJt9FsMtQXAA6gNSo8PnZT0kTpDYBo2XzdnqCiScq2uOjBE+V3wj6n5LpxnGEUmznyhKcm0jYlXVGKi5bCBI4aze0bPef9B5KmkfLK4MmcXOOqnh2++7YOK2zCcB0QDMG5ejE37tnH2z5dijquWIk9KMMyK2i5OflH2k5LwRkbWFjsjb6o/O1rYpgyGMRxtDRawAyAG0qXNKGguP+qqWtdI797AJ4QSyJObeDAApcVA46+rx1+CnwU7Wate/alVNoNvt2cU9xLECoYxmQ6zu3UO5QZ5gxrnnU0Fx7hdS4KRz89QO07VArmBzo4dfSSNbq1tb1391m271EnZAldl3hNMY4Y2HWGi/vHN3mSvWISWZbfl+KlEqvmb0kujsbr+qiKsNJ3MuHQ2bc63fJSkRSQF8c0HI5hfUUElTimENkY5ttJrhm3bxBXPXCpoZQxhL43Hqg+i7st6ruC6woeI4ZHM0se0EHX+PFJUhuysMeE9uHlGu4RjjJurbReNcb9Y4arhWzejOvSb5j8Vq+M4bJTD7VvT041SD72Ldc692azU2IP0NKMioZ72jI3sJtZ3fYqI1bYkNKjfMDaYaRh9e/ZkFIljDHU9hqqqT/APTGFp0PKinJ0X6Ubtoe21uNldCryjeHXaJIXjO4s2Vjr+SaUlODs7iRi4yV0foRERcs6IREQAREQAREQAXMef8ArCKCKnb6VTOxgHY27r/FoeK6cuNc7svTYtQU+sQsfKewuI/y2qYq7sQ3ZXOfcrg5stPCIzJo3foAXLgLNbqByyOzaplFgFVN94W0sXsRgGQjdfU3j5Ldgi6DpXk22YVVajZEPC8Kip26MTA2+s63O952sqYixSsc7IHRG/Wf2K1JLCK27ldVyl7rDUMh29qsKSDQbbada+wU7Wah37VlU3ISCwGDSdpO2ah9Ss6IJMVU+zCez5rXcL69d2QQn4pSB8mq8xI9UDeVrnN+/pDVT/0koA91gJHk4JJvKX3gaK5f3k2yR9gTuCxUUVm3Ot2ZXjEn2ZbeVJZqHAfJOJ5Pq8sdcnsNvAL5NJotLjsXmlbZovrOZ4nNAGVERQSEREAFqeLcjhpdNSP6GTa3+bd/h8xwW2KNUTuZnogt3jK3FLKClyTGbjlHOsckIjcyqgMcoHUdo3a4/mvGrgp+HEtw6+0RucO4lw+S3NuJN2gjzVbjug+KTRyJjeDlvac0ipWbf7Dyrbkl+5+gQV9UPBptOnhf7UUbvFgKmLnG8IiIAIiIAIiIALg2I1H5RjtbLrEDWwjusCPEPXdppA1pccg0EngBcr86cgHmRtTUuHXnnc4+bvm9yuoK80VVnaDNqREXQMIREQASyIgCNR1OlkfSHn2qSqmtYWvuNuYUmCvGp2R37E1hUzDyjdaFxGxrz+iVUc2rLUd98jj8h9FdYm9j2WuDc5jeCCCtcZhkkNzSzGIHMxu60ZPYNbe5VSi9ykiyMlZo2HFX5gbh8/8ARWEZ6o4D5LVqaqnc600Vj7bHhze8HMeatJ6kuAbqAA77KxZQjwyTp9K+w9FufFSZqhrdZz3bVUsmcAQDYH99azUdJpZn0fmpsRcnQPL+sRZuwbT2lZ0CKCQiIoJCFEQBV11No5jUfIqIRfLer2RgcCDtVJaxsdhToVnZeQ0+nh9I7fBF5MA+ivFq/Nm++G04HqNcz4Hub9FtC4x1QiIgAiIgAiIgDXucKt6HDauQaxC8Di4aP1XGuQUWjSMG/rfFcroXPxV6GEyNvYySRs/S0j5NK0rk1HowtbuawforVpVlsz6h4SLVERbDIERfHtvqJCAPqKM9so1Fp7rFYH1UjdbfJTYi5MnhDhY/6Ksno3N7RvH4LIMRduHmvv8AGTvZHmpyRghIss8+l6oHBYlJAWalYC4A6iq5mEVVVM91LokUcXSSNJI0+kv1BYekRGbcFJpKgODZGm4NnDhrSRqKTcV4HlBxSfsumUbBs8c1nRFIBERQAREQAREQAVTXts89tirZVmKDrDh9UyIZ0LmikvQFvsz1A7jK5w8nBbque8zU14atnsVR8HQxO+d10JcmeJM6Ue1BERKMEREAEREAci/hHy/ySli9uov8Mbh/3qqwr1hut9QpP8Is/aYa06i+e/cacfUqHhrus4bx8itmkWJfIyanlFiiItRnCIiACIiAMb4GnW0LEaBnaO9SV5lkDQSdikgpJG2JG4kLyvpKg43UaFPK7aGkDicvqmbsrkJXdjp3MrSfyOSpIzqpnv1WPRs+zjHg0n+sVzyuoPySuqaK1msd0sI/4MvW0QNzSbLtXIih6DD6WL2YY78S0E+ZXOOfak6GajxADqgugl913WYf7zwC5dKptnuZ0akN0LEeifdg7MvBZlW4ZLYlu/McQrJdJnPQREUEhERABERABVmKekOH1VmqrEj1+4KUQzZ+Zab7bEY9zqd/xxvb/wCMLqS5DzPS2xCtZ7UMDvhc8f8AcuvLl1e9/E6NPsQRESDhERABEXN+e3lgaOkFPEft6rSaLa2R5B7stpuGjidyAOa85/KNmLYg2njdaCmEjWPAvpvOjpuG9p0Gge7favXJGscSYpPvIuqT7TSDou8lDw3knH0TA6Ml4Fy8Egh2vIjcpVHgMsU5m03uBbo2cLuFjcdYa/BbqVKUGmY6tSE00bciw0tSHjt2hZlpKAiIoAIi+OaCLHUgDBPWNb2ncPxVbPOXHPw2BWDqBnaO9OgZGC617b0ysK7lW5pGtU3KuMupy0a3PjaOJeArp7ySSdZUWoj05aWPX0lXTt7ukBPkCkq9jGpd6P0TGwNAaNQAA4DJarzp4R+U4XUx2u5rOkb70XX+hW2Ly9gIIIuCLEbwdYXKOmfmzk1WmSnjffrNGieLcvwW101SHjcd34LRuT9Kaaoq6N38zKQL6yGuLNLvAYVsC6lJ7oJnNqrbNov0VM2peNTj81kZVSE2BueAVlhLlqixwtIHWNz5BZEowREQAVNVuu9x7fkraeTRaT+99io0yFZcc08tsYnb7VKPJ7Su1rhXNe7/ANdeP/jH5tXdVy6ve/idKn2IIiKscIiIALnPOXzY/wAYyNqoqgxTsaAA4aUZDTcWtmw3OvPgujIgDgl6ijcI62IxEmwdrhe7eyTVc+ybFW4XYZoWvaWvaHNORDgCCNxB1rVa/kHAR/J3upzsaBpxf2ROQ90tWuGp8SM09P8A6mjOjB1jPft8V6CtK7k1Vxa4hKB60Jv3mN1nDgC5U7ahukWXs8a2OBa8cWOsfJaY1Iy4ZnlCUeUZEX1fEwpikm0dbTxFisIxBnb4KWsM1K12sZ7xrUkGM4gzt8FCqqkvO4DZ9SvtRRObmMx++xQ54WvaWuF2nWDtU/Aj4mKprooxd8jW8SL+CsubWhkr8QiqGscKWkLnabgQJJSC1oF9dtfZt1rVHYIylkbVwhhMN3mKZunE8AHI34/JfoLkDyjZX0UdQyPor3aWDU1zTYhpsLt3LFqKk+1qxsoU4dyybEiIshpPz5y+pOhx+QjVPE1/E6Nj+oiuedeSKTFacMcHSQwPEoHqXN2AnedI5cFUxPsQbXsdS6Ol7DBqe8zQUTnZnIefgrOGENFgPxKxNrWHbbiENa3ULk7gFdkqwSEXxp3iy+qCQsU1QG9p3DMrKotZiUURDXvGmdTG3dI47mxtzJ7kNpchZvghVUrnawQBssVV4jiLYrCxfI7JkbRd7ydQAGa3Gh5NYjV+i0UUZ/nJhpzEfmwAgN/rHuW9cluRNJQ3fG0vmd6U0h0pXb+t6o7BZZ6mqSxEvhp28yNU5qOQtRTyvr6x1ppWaLYh/NtJB6x35AWGrPM3y6eiLC3c2LAREQAREQAREQAREQAUWvw6KduhNEyRu57Q4d19SlIgDU63kFTu+6fLCfzXabOGhJcAcLKgquRldH6DoKgf1qd9uB02nxC6WisjVnHhiOnF8o4xXGSD/aKeaIZ9Yxl7ABtMkek1o4kLHSVscovHIx/uuB8gu1qjxnkhQ1Wc1NE53taIa+526bbG6tWpl5RU9OvDOcKqxCDRNxqPkVuWI815GdHXTRfmTfbx8LuIc3xK1HHMDxinadOljqmD1qcnSy29GRc8AFdHUw84KpaeXg1vlJhrp4S1jiCDpAbH22H6LvPITFoaqhglga1jNANMbRYRubk5ltliuAM5TRZh7JY3DItcw3B3ZfVbx/B/rHOmxBrQ7oC6ORtxaz3aYOXaAPhCp1LhK0ostoKUbxaOzIiLMaD8x4bI51fiJebu/KHX7pJRbgNSuVYV/Ntif5dVz07YBHPK5wL352c4uvogbyVZU3NdiLvvK2CP/lwueR8RatlKvGEEmZKtCUptopqenadbwOzb4lWFo4hclrRvcQPMrYKPmijy/KK2plO5hbC09zQT+kr7DubfDITcUrHuHrS3ld4vJUy1S8II6Z+Wc1bjsDnaETnTP9mBjpXeDAVb0eC4jP8Ad0gib7VTIG9/Rx6RPeQutU9OyNuixjWNGxrQ0eAWVUy1E3xgtVCK5yc9oebZzs6use//AIdO3oGcC+5e7uLVtuCcnKWkBFPBHHfW4N6zveecz4q1RUuTfJaklwERFBIREQARE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12" descr="data:image/jpeg;base64,/9j/4AAQSkZJRgABAQAAAQABAAD/2wCEAAkGBxMTEhUSExMWFhUVFxcYGRgXFRgXFhYVFRUXFhcWGBUYHSggGBolHRUVITEhJSkrLi4uFx8zODMtNygtLisBCgoKDg0OGxAQGy8fICYvLS0vLS8wMDUtLS0tKy0tLy0yNTUtLS0tLSstLS0tLS0tLS4tLS0tLS0tKy0tLS0tLf/AABEIAMABAAMBIgACEQEDEQH/xAAcAAEAAgMBAQEAAAAAAAAAAAAABAUDBgcCAQj/xABPEAABAwICBQgHAwYLBwUAAAABAAIDBBEFIRIxQVFxBgcTImGBkaEyQlJykrHBIzPRFGKisuHwCBUkQ1OCk7PS0/E0RGNzg8LDJUVkdLT/xAAZAQACAwEAAAAAAAAAAAAAAAAAAgEDBAX/xAAtEQACAQMDBAAEBgMAAAAAAAAAAQIDESEEEjETMkFRcYGh8BQiQmGR8SNSsf/aAAwDAQACEQMRAD8A7iiIgAiIgAiIgDSOdvlBUUdGw012yzTMiElgRHpXOkbi2y2e9c05T0WL1bY2S1bJI2OJIjJiLgbXvlZxsMr710fna5VUdNRy09R15J43NZE2xdmLB59loOd+zJc15JxVQpmvka5rhkL+k5lhouI8s88ldRhGbsymtOUFdGvVHJuGI3kkqYO15Ab8YBbfvU+lp5GWMOJ1TR2SuLfJwBW1x4q61nAOG3Z+xVVdgtHKdJrXwPPrRZeLRkfBaXRt+lMzRrX/AFNHuh5Q4rHbRxMSW2SxNPmDcq9o+cTFGfeQ0s/a1z4j8iPJc0xzBJGOgEk7ZojK1uQMcmeu7eAOYKvJ8IohFI6MzRvaxzmgyutcAkbbFVOEc/lt8y/dK11K/wAv6Ol0XOmNU9DPH2xuZM3yLXH4VeUnOFh79c/R32TMfEf0wF+feTlVI6LSdIXEnf6IGVirhtY8esVCoxkrq6G3zXNmfoukropReKRkg3se1w8QVIX5oc8E3dHGTvLBfxGazx1jh6Lpmf8ALqJo/JrlD0/pk9R+j9IIvz1HjtS30a2rZ/1RJ/eAqdTcq60f+4yn344vowJehIOqvNzu6Li8XLTEB/vkR407fo8KUzlzXjXPAf8AoW+UiPw9T0R+Ih7+jOvIuTDnArP6SD+yP+YvLucOr/pIP7I/5iOhU9f8Drw9/RnW0XG5ecCu2VEI4U5PzkUCq5a17v8AftH3KZg+ZKOhP7aG6sftM7msFVVxxDSkkYwb3uDR4kr891mLVUv3mI1h36DmxX+ABVgoae+k6N0rjrdK8vJ43UqhLyQ6q8JnacZ51MLp9dQJXezCC833XGQ8VRYLz1U01SyGSnkgje7RbLI4WufR0mgdW++5stDp6oNyZE0djRY+QVXy8kkMLGdDIA57bOcLdaxs0N1k9ymVFRje4qqycktv1P1EiiYTC9kETJDd7Y2Ncd7g0Bx8bqWs5eEREAEREAEREAERa/y05X0+GwdNObl1xHGPTkcNg3DMXOy6AOHVrTPjVdPJ1jDLotDswLEtbkdwYe9bRHi59Zt+0G3zWvYPSSnpq2Vmg6rldLo59RrnOc0G/vFT10qEEoK5za9R9R2LCokikzuWO3kZHjZVcwc05Wd2fgVkRXpWKG7lFic/SSwNsRoue8j3Who/XWSqg6RjoxlpjRvuvkSvVVnUH8yNo75HEnyYPFe9MjMbFmeZM3Q/LTRNjwGgdYGDoyPWY5w8wbr7NyQNrwVTgN0jRI34hZw77rDHXj1hbtCl09UL9V1j2G3krHSj4wZo15LkpKvC62LXA2Ub4n5/A4XVU7Go2nRka+N257CCugRYo8awD5FZJMTa4WdHpDcbOHgQkdOXhly1EfJoTMThOqVnebfNZ2zsOYe0/wBYK8wCji/jCpLY2hroonaOiCAS4g2FrD0VYzUlFNlJBHfeWAebUqU2WOrFGnTVsbfSe0X7QpFlMxnkBRlpdE90brEtGlpMJ2XBzA4FYcP5O7amokkPsRfZtHF+s91lC334JdSCXJHkeG5uIA7SB81iZVNd6F3+41z/ANUFbTSx08X3dNGD7RGk7xIupjsVk2WHcrNkip6iJpkkdS4HoqWYm2RczQAO/rWKwYDyfZLG99TUzxysldG5rXA5gA6u/gt0dXyH1votVofvKg3veW9992NVc6dmr5Hp1d90sEfFMNEclOynqpHulc4HpfRAa0G5AFzrVrTYMQbyzl/5sTBGO97rkjgBxUKYgVMDj6rZT+oPqrxs99QJ7reZTU6ad7iVqsotJEqCURi0bQwbxm48XHMqPhdJ+UYvh7Hm7WuklzOt0YBb3ghpXsKr5QCWNjK2HKSkkbID2EgOad41XG5PXj/jdiqhN9RNn6PRQsFxJlTBFUR+jKxrx2aQvbu1dymrmHTCIiACIiACIiAC1LnJ5GNxOl6LSDJYzpxPOoOtYtP5pHyB2LbUQB+eXcrZKaQ0tdH0U7LA3BLX7nAjYdalOxaJ2f2Yvxb87KBjQL8ZxB8g67HNa3sYRkRuyDfFSbrpUN0o3Zz66ipWRmY8O9Eg8Df5L0qerweCTN0YB9pvVd4hVlbg1S1jmQ1LnNcLaMhztuD/APRWSlJeLlSpxfmxKw+oEpllGp8h0fdYA0fInvUuN/2sbd+l4Bv7QqPA6gQMEEwMbgTYu9F1zfJ2pZ5cTjZWR6bg1rI33J1XfbL9ELNGfDfs2zj+VpejaWUzSdTRxy816lwsjXH4D8FBixendqmj+ID5qfTVpHoSDucCPBarp8HP225RiEWjvHYf2r2pT66Q63HwUGpqGsaXvdZozJP75lNxyRb0Z8EylqpN0cLe8dK4/rNVfVVLmusLalm5MSl9HJORbp5nOtuaLMaPBix1VKXOuN2arhlXRZVw0vRjFa45Bov++xem0MzusL8bn6KVTxNYL24k5Dv7FObib7CxFtlgLW7E1mVq3kqPyaUetbjf8F96GT21anEJPa8gsT6h51uJ71NgdiudRuPpPv3ftUKKINfIB7Q/UarGvrWQsL5HWA8T2AbStfpcTaIumlcGl5c+17mxJsANZysFVVkk0jTpou7Zb0UGlMCBctY7Zf0nN/wlXTKJ22zfeIHktMwuuqnl8scI0X6Ib0jy3qt0s7DXfSVgDWn1oGcGucopzxhMKsLy5NqZBC30n6R3DUqTlfymhjgkhsLvaWhotfMayB6I4qtlw2d+T6t9t0bAzzuSqfFOSsbIxoF5kc9jAXG+b3huoDtUVHPa3b+QpxjuWf4O9czVNLHhNOJRYnSc2+vo3OLmX3ZFbssdNAGMaxos1jQ0DcGiw8gsi5x0AiIgAiIgAiIgAiIgD898pX6WN159kRt/RYfxU2OgJAOkM+xUvTdJiGJS76gsHCNz26+AC2qLJo4D5LpUMU0YK2ajK84c7eFjfRvGy/DNSpsQA9EX7diiSVjzttwyV+SnBHewEWIBG4i48Co0eGQt1RMF8/RCyVtWyJpfI6wG07TuG8rXcOrKqtnaYQY4WOGkb5EXuQ47SRsGpVznFNJ5Y8ISavwjYW0cY1Rs+Bv4IaOP+jZ8DfwUqUAGwztt3/sXhPtQl2eGwtGoW4ZfJQMSwSKf0y/s67jbgDceSskQ4Ras0Ck1lM1fAIZ2yzU7al4iiLbCwcDpZjI+jlfUrmugqC09HUaLu1jc+8avNTeTNE13TyuF9OZwHCPqfMFXD6Jm63eqacFtsWzk3K5oA5Lyym9RUOd2C7vAnIeCuaDD5IWhjJzojUHsDiOwEEZK1hi0nWGr5BTf4tHtHwCdUoRFdSUikMc39OP7Ef4l4fSynXUvHutY35gq6fhx2OB45KJLEW6xZNtX22Jdr+kUcnJqFx0pHSSHe95PyUylwiCPNsTQd5Fz4lZqqsZHYvdohxsCdV9xOxZ2m+YzB1HYe9QoQTwhnObWWEX0hfFYIF5DLzUo31dL/fsXpZKH/aKX/wC1T/3rQq6vY/gPS70d/REXJOmEREAEREAEREAFiqZwxjnnUxpceDRc/JZVrXOTX9BhlXJex6JzRxeNH6oA4LyQuYXSO9KWR7zxJt9FsMtQXAA6gNSo8PnZT0kTpDYBo2XzdnqCiScq2uOjBE+V3wj6n5LpxnGEUmznyhKcm0jYlXVGKi5bCBI4aze0bPef9B5KmkfLK4MmcXOOqnh2++7YOK2zCcB0QDMG5ejE37tnH2z5dijquWIk9KMMyK2i5OflH2k5LwRkbWFjsjb6o/O1rYpgyGMRxtDRawAyAG0qXNKGguP+qqWtdI797AJ4QSyJObeDAApcVA46+rx1+CnwU7Wate/alVNoNvt2cU9xLECoYxmQ6zu3UO5QZ5gxrnnU0Fx7hdS4KRz89QO07VArmBzo4dfSSNbq1tb1391m271EnZAldl3hNMY4Y2HWGi/vHN3mSvWISWZbfl+KlEqvmb0kujsbr+qiKsNJ3MuHQ2bc63fJSkRSQF8c0HI5hfUUElTimENkY5ttJrhm3bxBXPXCpoZQxhL43Hqg+i7st6ruC6woeI4ZHM0se0EHX+PFJUhuysMeE9uHlGu4RjjJurbReNcb9Y4arhWzejOvSb5j8Vq+M4bJTD7VvT041SD72Ldc692azU2IP0NKMioZ72jI3sJtZ3fYqI1bYkNKjfMDaYaRh9e/ZkFIljDHU9hqqqT/APTGFp0PKinJ0X6Ubtoe21uNldCryjeHXaJIXjO4s2Vjr+SaUlODs7iRi4yV0foRERcs6IREQAREQAREQAXMef8ArCKCKnb6VTOxgHY27r/FoeK6cuNc7svTYtQU+sQsfKewuI/y2qYq7sQ3ZXOfcrg5stPCIzJo3foAXLgLNbqByyOzaplFgFVN94W0sXsRgGQjdfU3j5Ldgi6DpXk22YVVajZEPC8Kip26MTA2+s63O952sqYixSsc7IHRG/Wf2K1JLCK27ldVyl7rDUMh29qsKSDQbbada+wU7Wah37VlU3ISCwGDSdpO2ah9Ss6IJMVU+zCez5rXcL69d2QQn4pSB8mq8xI9UDeVrnN+/pDVT/0koA91gJHk4JJvKX3gaK5f3k2yR9gTuCxUUVm3Ot2ZXjEn2ZbeVJZqHAfJOJ5Pq8sdcnsNvAL5NJotLjsXmlbZovrOZ4nNAGVERQSEREAFqeLcjhpdNSP6GTa3+bd/h8xwW2KNUTuZnogt3jK3FLKClyTGbjlHOsckIjcyqgMcoHUdo3a4/mvGrgp+HEtw6+0RucO4lw+S3NuJN2gjzVbjug+KTRyJjeDlvac0ipWbf7Dyrbkl+5+gQV9UPBptOnhf7UUbvFgKmLnG8IiIAIiIAIiIALg2I1H5RjtbLrEDWwjusCPEPXdppA1pccg0EngBcr86cgHmRtTUuHXnnc4+bvm9yuoK80VVnaDNqREXQMIREQASyIgCNR1OlkfSHn2qSqmtYWvuNuYUmCvGp2R37E1hUzDyjdaFxGxrz+iVUc2rLUd98jj8h9FdYm9j2WuDc5jeCCCtcZhkkNzSzGIHMxu60ZPYNbe5VSi9ykiyMlZo2HFX5gbh8/8ARWEZ6o4D5LVqaqnc600Vj7bHhze8HMeatJ6kuAbqAA77KxZQjwyTp9K+w9FufFSZqhrdZz3bVUsmcAQDYH99azUdJpZn0fmpsRcnQPL+sRZuwbT2lZ0CKCQiIoJCFEQBV11No5jUfIqIRfLer2RgcCDtVJaxsdhToVnZeQ0+nh9I7fBF5MA+ivFq/Nm++G04HqNcz4Hub9FtC4x1QiIgAiIgAiIgDXucKt6HDauQaxC8Di4aP1XGuQUWjSMG/rfFcroXPxV6GEyNvYySRs/S0j5NK0rk1HowtbuawforVpVlsz6h4SLVERbDIERfHtvqJCAPqKM9so1Fp7rFYH1UjdbfJTYi5MnhDhY/6Ksno3N7RvH4LIMRduHmvv8AGTvZHmpyRghIss8+l6oHBYlJAWalYC4A6iq5mEVVVM91LokUcXSSNJI0+kv1BYekRGbcFJpKgODZGm4NnDhrSRqKTcV4HlBxSfsumUbBs8c1nRFIBERQAREQAREQAVTXts89tirZVmKDrDh9UyIZ0LmikvQFvsz1A7jK5w8nBbque8zU14atnsVR8HQxO+d10JcmeJM6Ue1BERKMEREAEREAci/hHy/ySli9uov8Mbh/3qqwr1hut9QpP8Is/aYa06i+e/cacfUqHhrus4bx8itmkWJfIyanlFiiItRnCIiACIiAMb4GnW0LEaBnaO9SV5lkDQSdikgpJG2JG4kLyvpKg43UaFPK7aGkDicvqmbsrkJXdjp3MrSfyOSpIzqpnv1WPRs+zjHg0n+sVzyuoPySuqaK1msd0sI/4MvW0QNzSbLtXIih6DD6WL2YY78S0E+ZXOOfak6GajxADqgugl913WYf7zwC5dKptnuZ0akN0LEeifdg7MvBZlW4ZLYlu/McQrJdJnPQREUEhERABERABVmKekOH1VmqrEj1+4KUQzZ+Zab7bEY9zqd/xxvb/wCMLqS5DzPS2xCtZ7UMDvhc8f8AcuvLl1e9/E6NPsQRESDhERABEXN+e3lgaOkFPEft6rSaLa2R5B7stpuGjidyAOa85/KNmLYg2njdaCmEjWPAvpvOjpuG9p0Gge7favXJGscSYpPvIuqT7TSDou8lDw3knH0TA6Ml4Fy8Egh2vIjcpVHgMsU5m03uBbo2cLuFjcdYa/BbqVKUGmY6tSE00bciw0tSHjt2hZlpKAiIoAIi+OaCLHUgDBPWNb2ncPxVbPOXHPw2BWDqBnaO9OgZGC617b0ysK7lW5pGtU3KuMupy0a3PjaOJeArp7ySSdZUWoj05aWPX0lXTt7ukBPkCkq9jGpd6P0TGwNAaNQAA4DJarzp4R+U4XUx2u5rOkb70XX+hW2Ly9gIIIuCLEbwdYXKOmfmzk1WmSnjffrNGieLcvwW101SHjcd34LRuT9Kaaoq6N38zKQL6yGuLNLvAYVsC6lJ7oJnNqrbNov0VM2peNTj81kZVSE2BueAVlhLlqixwtIHWNz5BZEowREQAVNVuu9x7fkraeTRaT+99io0yFZcc08tsYnb7VKPJ7Su1rhXNe7/ANdeP/jH5tXdVy6ve/idKn2IIiKscIiIALnPOXzY/wAYyNqoqgxTsaAA4aUZDTcWtmw3OvPgujIgDgl6ijcI62IxEmwdrhe7eyTVc+ybFW4XYZoWvaWvaHNORDgCCNxB1rVa/kHAR/J3upzsaBpxf2ROQ90tWuGp8SM09P8A6mjOjB1jPft8V6CtK7k1Vxa4hKB60Jv3mN1nDgC5U7ahukWXs8a2OBa8cWOsfJaY1Iy4ZnlCUeUZEX1fEwpikm0dbTxFisIxBnb4KWsM1K12sZ7xrUkGM4gzt8FCqqkvO4DZ9SvtRRObmMx++xQ54WvaWuF2nWDtU/Aj4mKprooxd8jW8SL+CsubWhkr8QiqGscKWkLnabgQJJSC1oF9dtfZt1rVHYIylkbVwhhMN3mKZunE8AHI34/JfoLkDyjZX0UdQyPor3aWDU1zTYhpsLt3LFqKk+1qxsoU4dyybEiIshpPz5y+pOhx+QjVPE1/E6Nj+oiuedeSKTFacMcHSQwPEoHqXN2AnedI5cFUxPsQbXsdS6Ol7DBqe8zQUTnZnIefgrOGENFgPxKxNrWHbbiENa3ULk7gFdkqwSEXxp3iy+qCQsU1QG9p3DMrKotZiUURDXvGmdTG3dI47mxtzJ7kNpchZvghVUrnawQBssVV4jiLYrCxfI7JkbRd7ydQAGa3Gh5NYjV+i0UUZ/nJhpzEfmwAgN/rHuW9cluRNJQ3fG0vmd6U0h0pXb+t6o7BZZ6mqSxEvhp28yNU5qOQtRTyvr6x1ppWaLYh/NtJB6x35AWGrPM3y6eiLC3c2LAREQAREQAREQAREQAUWvw6KduhNEyRu57Q4d19SlIgDU63kFTu+6fLCfzXabOGhJcAcLKgquRldH6DoKgf1qd9uB02nxC6WisjVnHhiOnF8o4xXGSD/aKeaIZ9Yxl7ABtMkek1o4kLHSVscovHIx/uuB8gu1qjxnkhQ1Wc1NE53taIa+526bbG6tWpl5RU9OvDOcKqxCDRNxqPkVuWI815GdHXTRfmTfbx8LuIc3xK1HHMDxinadOljqmD1qcnSy29GRc8AFdHUw84KpaeXg1vlJhrp4S1jiCDpAbH22H6LvPITFoaqhglga1jNANMbRYRubk5ltliuAM5TRZh7JY3DItcw3B3ZfVbx/B/rHOmxBrQ7oC6ORtxaz3aYOXaAPhCp1LhK0ostoKUbxaOzIiLMaD8x4bI51fiJebu/KHX7pJRbgNSuVYV/Ntif5dVz07YBHPK5wL352c4uvogbyVZU3NdiLvvK2CP/lwueR8RatlKvGEEmZKtCUptopqenadbwOzb4lWFo4hclrRvcQPMrYKPmijy/KK2plO5hbC09zQT+kr7DubfDITcUrHuHrS3ld4vJUy1S8II6Z+Wc1bjsDnaETnTP9mBjpXeDAVb0eC4jP8Ad0gib7VTIG9/Rx6RPeQutU9OyNuixjWNGxrQ0eAWVUy1E3xgtVCK5yc9oebZzs6use//AIdO3oGcC+5e7uLVtuCcnKWkBFPBHHfW4N6zveecz4q1RUuTfJaklwERFBIREQAREQ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8" name="Picture 14" descr="http://www.allthingsclipart.com/04/shorts.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22" y="2852936"/>
            <a:ext cx="1085850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ages.clipartpanda.com/sweatshirt-clipart-designer-2476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50" y="1384382"/>
            <a:ext cx="1108514" cy="11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8" descr="data:image/png;base64,iVBORw0KGgoAAAANSUhEUgAAADgAAAB8CAMAAAALkYNWAAABX1BMVEX///8g4P///4AA3v8AAAAg4v///3T//3sA3f+MgX4CxOAh5v///3wh5P///4Qh6P+/87fl4eAAbH71/YtZ5e5P5PL//23i+Zzm+piR7NS8tbPq+5Q/4vfg4OR66eCn78eu8cPE9P/N9q1+fi8AnLPH9bEAKDWMjIyL69fs+//s7OxPOjVc5f+a7v9q5+f29vat8P8Se4wYqsLCwsIi7v+zs1Gzs7kAQUuC6v9m5v8dzuq7u7sWttA1NUfR0NBPTEtFLyiMjEbg4GvJyWUgICAEHCAAiJx5dnUeAAAlAACdnaEAAA0AACuTjj8fEApbUxE6MjAwJypFlpU3NztPRgpnsaN/jpJraW4AABhdV1UgIACAfofJ3IJraiFyfUCMgSiyyoM1NRQ4OAAAW2kuGhMyqLKUlHUALTWKrHdSUiVDVlpCIRZc0+mEdXJliJBVpLNaeFIPb3WPx9M/JzMjNBEWsWgzAAAH90lEQVRYhZ2Z/X8axxGH7273Xsy9AQdI6BAYDJKQQSD5HCSkiljYyHbbxI4SR47SvFhu00Rx0qb9/z+d3du9N/aQ3PlFwOlhd2dn5ju7SBK3UYmalGtvJpMJPl3+fGNSBsO53EY3cIMDwfONrmuaO/9dAdqyHGwJH6Cm8+4W8FL4oFJz3o3ywQEyr3fFoOb8eJEL/i4dmmWB8wC0e9b8T3ng8YYkDUXg6FBGdc1ZCQpHlIayjIp6HljCXRWJwT+mKqr38tZY2irYshi8V1Bl5D5/lAOWXXkFKLt4Wwzuls2VoDq9Jwbx/i1gIQ88sP8/cCuQbwE/CLnzibsalNVDYbTOwKmoUvl3Pmh3N0Tgw0BGzZr+/eZHg65s+JbzYBX4QpA60o2LWoqSCyIg3bIgdj5AOBb1XLBeryLZFtSV3bfwpb088I+Wpq3ZSA5+epl9dFyWVXnPE4OPfnAURfc7hjq9yTwavehCvBm+pojATx4rYJbWQ/b0TZq7DCDcIFsb/neC9Yegohdhmb8m97n0fGHKodn7grqaANXCb1Hgje7dLFzGyeYtoGxPC7/e0Gp//kuhgIjlgqVyzyJrtFrkf1TVPNmiFqi2p2m1JsoF/wVOU/QO5cgAqktNrq7p8IUhKQJ3y3s7Na0nk+eDdnvAl4V2NLoEZYcsofBsaY9/QSqkDXW7PJCkCKx6Vrx2CI5ZdsDryHVpsMIGDEE5+DSTrp8GMSejoyOUAy5VwZvEgCmze2yqvdCvi3RNenli54CgJxaY5jXo22wx+0CTWEy2/PV1v4HYJk3xcYI7nkyh/PP4SLzi78jbo+Eh/DEP7sXuGb2FtEHDdntId9/oFYs9Y2nkNggaJEAXx6Xl9TXkKXnQJhO67+u6rnWyJHlOFimXX3PuApO8QeN+f0xW0SEhpmg9lCGNNv0udx+zuZZuum68MvAidb+1VmUrjMcM9+cAP6XpWnq1SO4hquvhjmt1RIc5zI7snuALIEdP8VTNBcnCROTTkYTxszTYdBIhhvoxiKqVBn2pTp9hLOFJIR00qKhFaQQe41NF1R1PW6uTMdBhYQLgIpDTRvKSp7wchYK9ppEaCLuExtIhJPQpSG06UoicVSqZhSEvXLreQTD9NoC7+KBBRqg2sj5Igyy7LB+hdn9cngH4Fc1xje1b5v+j8OXgOpKRSsJudDVP7lvKjL1esWXQj1EtBkkMQLwe47Nw9kug4Xu6rvjUTahJh7R0j4BdUrIe5YHMH1atQt5VHQh93fNJvJqhal+dpaYa4cZ6WDQ0CqI9kmx7hFPR76cxqDPnqG1WqFDdURJgIr15+bg608A8O3SCFJXGhm+lwMiitu0/ZiIC1H6fgSgPdDEr5w9TpTH6CtTSwjU0MmDwkFWAh9lo5eR9CCltLRtS5uIVA1+V86oxCdoUR9bkbkVlbisPzFq1U6t15PjQckcQpk7c9f3XOWAmyWIzaLw6D+K6epmqVi3fZ5HNv4e96NDtmeO41+mHVQfJA8iZ+yAyOi8AYGNJYqEU7uvjT2LpKJEOH0rJuD8Aju56RILIcnBdAJJ4IxVtaPC88/mQ7fSIThLc/G7dM1AIJjKd2YDLeqMGQnm2ndDyzb9B1vWonKUyPbsdDVDKb6+kBPjNnGsF6rBq5ou2BBycUuTNB06cyFTz9VYzHWn8lboMstKB6iSya8m6ihpe08gHo9KBMkoOvRxsbFXUPLwE0PL2BIsCC3s5RQv7nDSInziaky36fEAutP6eAPxrrVnNUQC0kxLaDLhvL2H8g4qirALNJW54xEdcMdU/c22NC9WYti4J51CFRigFhmdD0hk1PVZhiAbyNLS9qJfrH6bAWQg2PE23WGEmGhhrgcd6OUkap3q5ECSHrlgKst0c/dOW+gMzcUwMwT1euJd1MrLhwGj8MzHiT2680QKdTA7d8R9f8mI1grYaRf1NCoR6nA4MEKJ5dG+1jd3BMFpjYqpUAlKhSM+QT3AEBsT55MOETnLRsbwESU+tT7hYbeOqRApScjvoLoTespxqFmRnj3PsHvbpx3EAsGll9ZEcsBXn5wtar44xDuJmXE59+5KwkiP92Y9hDADYFYmOEETNGnCnfKq4GyQ6SFY5UI9tbC0p5ajydxyd6M5nr/FBNChv6mWjo5HWRiH1LirKAU4dWErbL07cLCiTY0SxSPrWSAagOc4cr2f4wGSxfCRJPIlZwYuEB5q47HXnCOMfmC6iwSAbrVzqAtF1ximeK0ldTCYWe23vC29etvHcUWqsZCO1Xq9nJN1dvBdddUinj4DUW2HOtsClGnVMzHWf5933AqlQlUIti0qP0oxCCtkLnHuFStbZodUz7BOizSf9TW8/nyNjnqiJahCGG+1vUhIusItJkATJiKwZ/IfoRiq2EY14PlW9JbOmwfnmaiXHLn1SziFtyoor4sjoNVNyO8iIzrulq4ol251dB6kAQE3dmQtDJjvZ9+UgFXJGbY5Xe4bb+3Ise3Syi8/uBu7GLTPoJAKhybkfXprsmwIvkkjqHwXXb+82IHj28tuOwc8hw/KrVcGWMoh2vXY/PCSP3cn5XTmSmz1LC0m1kP8byLKVXn8BgRre4JRv3/uEXXwJqRHeGQnvjfPtLzsWBc0u/jjw68/PyFRVufz2zj6lBoduorDgmjtuPrcS3pqqS1dNdzGoIqBE9knezxG5tjnDgWkGeb9GrLBtvA/22cf5lNhohsHyXPo/DaDYjITI0s8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44" name="Picture 20" descr="http://sr.photos3.fotosearch.com/bthumb/CSP/CSP229/k22991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28" y="2712513"/>
            <a:ext cx="937802" cy="13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photos.gograph.com/thumbs/CSP/CSP992/k134501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54" y="4548372"/>
            <a:ext cx="1103037" cy="107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openclipart.org/image/2400px/svg_to_png/213788/Hos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69" y="2852936"/>
            <a:ext cx="1409727" cy="145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etab.ac-caen.fr/circofalaise/Didapage/habits/anora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35" y="4141196"/>
            <a:ext cx="1571217" cy="154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datagenetics.com/blog/december22010/mac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36" y="1317158"/>
            <a:ext cx="9810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publicdomainpictures.net/download-picture.php?adresar=50000&amp;soubor=vintage-orange-dress-clipart.jpg&amp;id=4235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204" y="4175307"/>
            <a:ext cx="1068179" cy="142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Was trägst du wenn …?</a:t>
            </a:r>
            <a:endParaRPr lang="de-DE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de-DE" b="1" dirty="0" smtClean="0"/>
              <a:t>Was trägst du, wenn es regnet?</a:t>
            </a:r>
          </a:p>
          <a:p>
            <a:pPr>
              <a:buFont typeface="Arial" charset="0"/>
              <a:buChar char="•"/>
            </a:pPr>
            <a:r>
              <a:rPr lang="de-DE" b="1" dirty="0" smtClean="0"/>
              <a:t>Wenn es regnet, trage ich einen     Regenmantel.</a:t>
            </a:r>
          </a:p>
          <a:p>
            <a:pPr marL="0" indent="0">
              <a:buNone/>
            </a:pPr>
            <a:endParaRPr lang="de-DE" sz="1050" b="1" dirty="0" smtClean="0"/>
          </a:p>
          <a:p>
            <a:r>
              <a:rPr lang="de-DE" b="1" dirty="0" smtClean="0"/>
              <a:t>Was trägst du, wenn die Sonne scheint?</a:t>
            </a:r>
          </a:p>
          <a:p>
            <a:r>
              <a:rPr lang="de-DE" b="1" dirty="0" smtClean="0"/>
              <a:t>Wenn die Sonne scheint, trage ich ein T-Shirt.</a:t>
            </a:r>
          </a:p>
          <a:p>
            <a:pPr marL="0" indent="0">
              <a:buNone/>
            </a:pPr>
            <a:endParaRPr lang="de-DE" sz="1050" b="1" dirty="0"/>
          </a:p>
          <a:p>
            <a:r>
              <a:rPr lang="de-DE" b="1" dirty="0" smtClean="0"/>
              <a:t>Was trägst du, wenn es kalt ist?</a:t>
            </a:r>
          </a:p>
          <a:p>
            <a:r>
              <a:rPr lang="de-DE" b="1" dirty="0" smtClean="0"/>
              <a:t>Wenn es kalt ist, trage ich eine Winterjacke.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1944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</a:t>
            </a:r>
            <a:r>
              <a:rPr lang="de-DE" b="1" dirty="0" smtClean="0"/>
              <a:t>er Regen</a:t>
            </a:r>
            <a:endParaRPr lang="de-DE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91680" y="4653136"/>
            <a:ext cx="6120680" cy="1252736"/>
          </a:xfrm>
        </p:spPr>
        <p:txBody>
          <a:bodyPr>
            <a:normAutofit/>
          </a:bodyPr>
          <a:lstStyle/>
          <a:p>
            <a:r>
              <a:rPr lang="de-DE" b="1" dirty="0" smtClean="0"/>
              <a:t>In München regnet es.</a:t>
            </a:r>
          </a:p>
          <a:p>
            <a:r>
              <a:rPr lang="de-DE" b="1" dirty="0" smtClean="0"/>
              <a:t>In München ist es regnerisch.</a:t>
            </a:r>
            <a:endParaRPr lang="de-DE" b="1" dirty="0"/>
          </a:p>
        </p:txBody>
      </p:sp>
      <p:pic>
        <p:nvPicPr>
          <p:cNvPr id="2050" name="Picture 2" descr="H:\Teachers pay Teachers\Weather Set_Dots of Fun\Rain_ColorNoF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428736"/>
            <a:ext cx="2980402" cy="33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609600" y="1752601"/>
            <a:ext cx="3322712" cy="1252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Es regnet.</a:t>
            </a:r>
          </a:p>
          <a:p>
            <a:r>
              <a:rPr lang="de-DE" b="1" smtClean="0"/>
              <a:t>Es ist regnerisch.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933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Wetternomen</a:t>
            </a:r>
            <a:endParaRPr lang="it-IT" b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536296"/>
              </p:ext>
            </p:extLst>
          </p:nvPr>
        </p:nvGraphicFramePr>
        <p:xfrm>
          <a:off x="467544" y="1556792"/>
          <a:ext cx="8229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err="1" smtClean="0"/>
                        <a:t>der</a:t>
                      </a:r>
                      <a:endParaRPr lang="it-IT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err="1" smtClean="0"/>
                        <a:t>die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err="1" smtClean="0"/>
                        <a:t>das</a:t>
                      </a:r>
                      <a:endParaRPr lang="it-IT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Regen</a:t>
                      </a:r>
                      <a:endParaRPr lang="it-IT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Sonne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00B050"/>
                          </a:solidFill>
                        </a:rPr>
                        <a:t>Gewitter</a:t>
                      </a:r>
                      <a:endParaRPr lang="it-IT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Regenbogen</a:t>
                      </a:r>
                      <a:endParaRPr lang="it-IT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Hitze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00B050"/>
                          </a:solidFill>
                        </a:rPr>
                        <a:t>Wetter</a:t>
                      </a:r>
                      <a:endParaRPr lang="it-IT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Wind</a:t>
                      </a:r>
                      <a:endParaRPr lang="it-IT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Wolke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Sturm</a:t>
                      </a:r>
                      <a:endParaRPr lang="it-IT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de-DE" sz="2400" b="1" dirty="0" err="1" smtClean="0">
                          <a:solidFill>
                            <a:srgbClr val="FF0000"/>
                          </a:solidFill>
                        </a:rPr>
                        <a:t>älte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Hagel</a:t>
                      </a:r>
                      <a:endParaRPr lang="it-IT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Wolkendecke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Schnee</a:t>
                      </a:r>
                      <a:endParaRPr lang="it-IT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Blitz</a:t>
                      </a:r>
                      <a:endParaRPr lang="it-IT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Donner</a:t>
                      </a:r>
                      <a:endParaRPr lang="it-IT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Nebel</a:t>
                      </a:r>
                      <a:endParaRPr lang="it-IT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Wetterverben</a:t>
            </a:r>
            <a:endParaRPr lang="it-IT" b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072653"/>
              </p:ext>
            </p:extLst>
          </p:nvPr>
        </p:nvGraphicFramePr>
        <p:xfrm>
          <a:off x="457200" y="1600200"/>
          <a:ext cx="8229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Nomen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Verben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Satz</a:t>
                      </a:r>
                      <a:endParaRPr lang="it-IT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00B0F0"/>
                          </a:solidFill>
                        </a:rPr>
                        <a:t>der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Donner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donnern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donnert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0000"/>
                          </a:solidFill>
                        </a:rPr>
                        <a:t>die</a:t>
                      </a:r>
                      <a:r>
                        <a:rPr lang="de-DE" sz="2400" b="1" dirty="0" smtClean="0"/>
                        <a:t> Sonne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scheinen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Die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Sonne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scheint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00B0F0"/>
                          </a:solidFill>
                        </a:rPr>
                        <a:t>der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Hagel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hageln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Es hagelt.</a:t>
                      </a:r>
                      <a:endParaRPr lang="it-IT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00B0F0"/>
                          </a:solidFill>
                        </a:rPr>
                        <a:t>der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2400" b="1" dirty="0" smtClean="0"/>
                        <a:t>Regen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regnen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regnet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00B0F0"/>
                          </a:solidFill>
                        </a:rPr>
                        <a:t>der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Blitz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blitzen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blitzt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00B0F0"/>
                          </a:solidFill>
                        </a:rPr>
                        <a:t>der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Nebel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liegen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Es liegt Nebel.</a:t>
                      </a:r>
                      <a:endParaRPr lang="it-IT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00B0F0"/>
                          </a:solidFill>
                        </a:rPr>
                        <a:t>der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2400" b="1" dirty="0" smtClean="0"/>
                        <a:t>Schnee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schneien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schneit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00B0F0"/>
                          </a:solidFill>
                        </a:rPr>
                        <a:t>der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Wind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wehen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Der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Wind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weht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00B0F0"/>
                          </a:solidFill>
                        </a:rPr>
                        <a:t>der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2400" b="1" dirty="0" smtClean="0"/>
                        <a:t>Sturm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stürmen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Es stürmt.</a:t>
                      </a:r>
                      <a:endParaRPr lang="it-IT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e-DE" b="1" dirty="0" smtClean="0"/>
              <a:t>Wetteradjektive 1</a:t>
            </a:r>
            <a:endParaRPr lang="it-IT" b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539552" y="1412776"/>
          <a:ext cx="8157591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197"/>
                <a:gridCol w="2719197"/>
                <a:gridCol w="2719197"/>
              </a:tblGrid>
              <a:tr h="533959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Nomen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Verb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Adjektiv</a:t>
                      </a:r>
                      <a:endParaRPr lang="it-IT" sz="3200" dirty="0"/>
                    </a:p>
                  </a:txBody>
                  <a:tcPr/>
                </a:tc>
              </a:tr>
              <a:tr h="43310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0000"/>
                          </a:solidFill>
                        </a:rPr>
                        <a:t>die</a:t>
                      </a:r>
                      <a:r>
                        <a:rPr lang="de-DE" sz="2400" b="1" dirty="0" smtClean="0"/>
                        <a:t> Sonne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scheinen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sonnig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310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chemeClr val="accent1"/>
                          </a:solidFill>
                        </a:rPr>
                        <a:t>der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Regen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regnen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regnerisch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310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00B050"/>
                          </a:solidFill>
                        </a:rPr>
                        <a:t>das</a:t>
                      </a:r>
                      <a:r>
                        <a:rPr lang="it-IT" sz="24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it-IT" sz="2400" b="1" dirty="0" smtClean="0"/>
                        <a:t>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Gewitter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/>
                        <a:t>---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gewittrig</a:t>
                      </a:r>
                      <a:endParaRPr lang="it-IT" sz="2400" b="1" dirty="0"/>
                    </a:p>
                  </a:txBody>
                  <a:tcPr/>
                </a:tc>
              </a:tr>
              <a:tr h="43310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chemeClr val="accent1"/>
                          </a:solidFill>
                        </a:rPr>
                        <a:t>der</a:t>
                      </a:r>
                      <a:r>
                        <a:rPr lang="de-DE" sz="2400" b="1" dirty="0" smtClean="0"/>
                        <a:t> Nebel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liegen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neblig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310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chemeClr val="accent1"/>
                          </a:solidFill>
                        </a:rPr>
                        <a:t>der</a:t>
                      </a:r>
                      <a:r>
                        <a:rPr lang="it-IT" sz="24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it-IT" sz="2400" b="1" dirty="0" smtClean="0"/>
                        <a:t>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Hagel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hageln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/>
                        <a:t>---</a:t>
                      </a:r>
                      <a:endParaRPr lang="it-IT" sz="2400" b="1" dirty="0"/>
                    </a:p>
                  </a:txBody>
                  <a:tcPr/>
                </a:tc>
              </a:tr>
              <a:tr h="43310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die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Kälte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---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kalt</a:t>
                      </a:r>
                      <a:endParaRPr lang="it-IT" sz="2400" b="1" dirty="0"/>
                    </a:p>
                  </a:txBody>
                  <a:tcPr/>
                </a:tc>
              </a:tr>
              <a:tr h="43310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0000"/>
                          </a:solidFill>
                        </a:rPr>
                        <a:t>die</a:t>
                      </a:r>
                      <a:r>
                        <a:rPr lang="de-DE" sz="2400" b="1" dirty="0" smtClean="0"/>
                        <a:t> Hitze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---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0000"/>
                          </a:solidFill>
                        </a:rPr>
                        <a:t>heiß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310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chemeClr val="accent1"/>
                          </a:solidFill>
                        </a:rPr>
                        <a:t>der</a:t>
                      </a:r>
                      <a:r>
                        <a:rPr lang="de-DE" sz="2400" b="1" dirty="0" smtClean="0"/>
                        <a:t> </a:t>
                      </a:r>
                      <a:r>
                        <a:rPr lang="de-DE" sz="2400" b="1" dirty="0" smtClean="0">
                          <a:solidFill>
                            <a:srgbClr val="FF0000"/>
                          </a:solidFill>
                        </a:rPr>
                        <a:t>Schnee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schneien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---</a:t>
                      </a:r>
                      <a:endParaRPr lang="it-IT" sz="2400" b="1" dirty="0"/>
                    </a:p>
                  </a:txBody>
                  <a:tcPr/>
                </a:tc>
              </a:tr>
              <a:tr h="43310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chemeClr val="accent1"/>
                          </a:solidFill>
                        </a:rPr>
                        <a:t>der </a:t>
                      </a:r>
                      <a:r>
                        <a:rPr lang="de-DE" sz="2400" b="1" dirty="0" smtClean="0">
                          <a:solidFill>
                            <a:srgbClr val="FF0000"/>
                          </a:solidFill>
                        </a:rPr>
                        <a:t>Wind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0000"/>
                          </a:solidFill>
                        </a:rPr>
                        <a:t>wehen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windig</a:t>
                      </a:r>
                      <a:endParaRPr lang="it-IT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Wetteradjektive 2</a:t>
            </a:r>
            <a:endParaRPr lang="it-IT" b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Nomen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Verb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/>
                        <a:t>Adjektiv</a:t>
                      </a:r>
                      <a:endParaRPr lang="it-IT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der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Sturm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stürmen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de-DE" sz="2400" b="1" dirty="0" err="1" smtClean="0">
                          <a:solidFill>
                            <a:srgbClr val="FF0000"/>
                          </a:solidFill>
                        </a:rPr>
                        <a:t>ürmisch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0000"/>
                          </a:solidFill>
                        </a:rPr>
                        <a:t>die</a:t>
                      </a:r>
                      <a:r>
                        <a:rPr lang="de-DE" sz="2400" b="1" dirty="0" smtClean="0"/>
                        <a:t> Wolke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---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0000"/>
                          </a:solidFill>
                        </a:rPr>
                        <a:t>wolkig/bewölkt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0000"/>
                          </a:solidFill>
                        </a:rPr>
                        <a:t>die</a:t>
                      </a:r>
                      <a:r>
                        <a:rPr lang="de-DE" sz="2400" b="1" dirty="0" smtClean="0"/>
                        <a:t> Wolkendecke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---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0000"/>
                          </a:solidFill>
                        </a:rPr>
                        <a:t>bedeckt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der</a:t>
                      </a:r>
                      <a:r>
                        <a:rPr lang="de-DE" sz="2400" b="1" dirty="0" smtClean="0"/>
                        <a:t> Blitz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0000"/>
                          </a:solidFill>
                        </a:rPr>
                        <a:t>blitzen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---</a:t>
                      </a:r>
                      <a:endParaRPr lang="it-IT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der</a:t>
                      </a:r>
                      <a:r>
                        <a:rPr lang="de-DE" sz="2400" b="1" dirty="0" smtClean="0">
                          <a:solidFill>
                            <a:srgbClr val="FF0000"/>
                          </a:solidFill>
                        </a:rPr>
                        <a:t> Donner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donnern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---</a:t>
                      </a:r>
                      <a:endParaRPr lang="it-IT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Über das Wetter sprechen</a:t>
            </a:r>
            <a:endParaRPr lang="de-DE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b="1" dirty="0" smtClean="0"/>
              <a:t>So, du kannst jetzt hoffentlich einiges über das Wetter auf Deutsch erzählen!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b="1" dirty="0" smtClean="0"/>
              <a:t>Wie ist das Wetter heute bei dir?</a:t>
            </a:r>
            <a:endParaRPr lang="de-DE" b="1" dirty="0"/>
          </a:p>
        </p:txBody>
      </p:sp>
      <p:pic>
        <p:nvPicPr>
          <p:cNvPr id="4" name="Picture 4" descr="H:\Teachers pay Teachers\Weather Clip Art\su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1" y="3212976"/>
            <a:ext cx="1347208" cy="12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:\Teachers pay Teachers\Weather Set_Dots of Fun\Partly Sunny_ColorWithF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62" y="4077072"/>
            <a:ext cx="1547359" cy="14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Grafiken:</a:t>
            </a:r>
            <a:endParaRPr lang="de-DE" b="1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A </a:t>
            </a:r>
            <a:r>
              <a:rPr lang="de-DE" sz="2000" dirty="0" err="1" smtClean="0"/>
              <a:t>Sketchy</a:t>
            </a:r>
            <a:r>
              <a:rPr lang="de-DE" sz="2000" dirty="0" smtClean="0"/>
              <a:t> Guy</a:t>
            </a:r>
            <a:r>
              <a:rPr lang="de-DE" sz="2000" dirty="0"/>
              <a:t>: </a:t>
            </a:r>
            <a:r>
              <a:rPr lang="de-DE" sz="2000" dirty="0">
                <a:hlinkClick r:id="rId2"/>
              </a:rPr>
              <a:t>https://</a:t>
            </a:r>
            <a:r>
              <a:rPr lang="de-DE" sz="2000" dirty="0" smtClean="0">
                <a:hlinkClick r:id="rId2"/>
              </a:rPr>
              <a:t>www.teacherspayteachers.com/Store/A-Sketchy-Guy</a:t>
            </a: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 err="1" smtClean="0"/>
              <a:t>Mrs</a:t>
            </a:r>
            <a:r>
              <a:rPr lang="de-DE" sz="2000" dirty="0" smtClean="0"/>
              <a:t> </a:t>
            </a:r>
            <a:r>
              <a:rPr lang="de-DE" sz="2000" dirty="0" err="1" smtClean="0"/>
              <a:t>Ms</a:t>
            </a:r>
            <a:r>
              <a:rPr lang="de-DE" sz="2000" dirty="0" smtClean="0"/>
              <a:t> </a:t>
            </a:r>
            <a:r>
              <a:rPr lang="de-DE" sz="2000" dirty="0" err="1"/>
              <a:t>Room</a:t>
            </a:r>
            <a:r>
              <a:rPr lang="de-DE" sz="2000" dirty="0" smtClean="0"/>
              <a:t>: </a:t>
            </a: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</a:t>
            </a:r>
            <a:r>
              <a:rPr lang="de-DE" sz="2000" dirty="0" smtClean="0">
                <a:hlinkClick r:id="rId3"/>
              </a:rPr>
              <a:t>www.teacherspayteachers.com/Store/Mrs-Ms-Room</a:t>
            </a: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b="1" dirty="0"/>
              <a:t>Laura Strickland</a:t>
            </a:r>
            <a:r>
              <a:rPr lang="de-DE" sz="2000" dirty="0"/>
              <a:t>: Site: </a:t>
            </a:r>
            <a:r>
              <a:rPr lang="de-DE" sz="2000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www.whimsyclips.com</a:t>
            </a:r>
            <a:endParaRPr lang="de-DE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sz="2000" b="1" dirty="0" smtClean="0"/>
              <a:t>Tammy </a:t>
            </a:r>
            <a:r>
              <a:rPr lang="de-DE" sz="2000" b="1" dirty="0" err="1" smtClean="0"/>
              <a:t>Ferrel</a:t>
            </a:r>
            <a:r>
              <a:rPr lang="de-DE" sz="2000" b="1" dirty="0" smtClean="0"/>
              <a:t>: </a:t>
            </a:r>
            <a:r>
              <a:rPr lang="de-DE" sz="2000" dirty="0" smtClean="0">
                <a:hlinkClick r:id="rId5"/>
              </a:rPr>
              <a:t>www.teacherspayteachers.com/Store/Dots-Of-Fun</a:t>
            </a:r>
            <a:endParaRPr lang="de-DE" sz="2000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33" y="3438550"/>
            <a:ext cx="996702" cy="99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300" y="5157192"/>
            <a:ext cx="884040" cy="88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6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die Sonne</a:t>
            </a:r>
            <a:endParaRPr lang="de-DE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3898776" cy="2404864"/>
          </a:xfrm>
        </p:spPr>
        <p:txBody>
          <a:bodyPr/>
          <a:lstStyle/>
          <a:p>
            <a:r>
              <a:rPr lang="de-DE" b="1" dirty="0" smtClean="0"/>
              <a:t>Die Sonne scheint.</a:t>
            </a:r>
          </a:p>
          <a:p>
            <a:r>
              <a:rPr lang="de-DE" b="1" dirty="0" smtClean="0"/>
              <a:t>Es ist sonnig.</a:t>
            </a:r>
          </a:p>
          <a:p>
            <a:r>
              <a:rPr lang="de-DE" b="1" dirty="0" smtClean="0"/>
              <a:t>Es ist heiter.</a:t>
            </a:r>
          </a:p>
          <a:p>
            <a:r>
              <a:rPr lang="de-DE" b="1" dirty="0" smtClean="0"/>
              <a:t>Es ist schön.</a:t>
            </a:r>
            <a:endParaRPr lang="de-DE" b="1" dirty="0"/>
          </a:p>
        </p:txBody>
      </p:sp>
      <p:pic>
        <p:nvPicPr>
          <p:cNvPr id="3074" name="Picture 2" descr="H:\Teachers pay Teachers\Weather Set_Dots of Fun\Sun_ColorNoF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412776"/>
            <a:ext cx="3687763" cy="34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609600" y="4581128"/>
            <a:ext cx="7649369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In Rom scheint die Sonne.</a:t>
            </a:r>
          </a:p>
          <a:p>
            <a:r>
              <a:rPr lang="de-DE" b="1" dirty="0" smtClean="0"/>
              <a:t>In Rom ist es sonnig/heiter/schön.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932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der Schnee</a:t>
            </a:r>
            <a:endParaRPr lang="de-DE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1252736"/>
          </a:xfrm>
        </p:spPr>
        <p:txBody>
          <a:bodyPr/>
          <a:lstStyle/>
          <a:p>
            <a:r>
              <a:rPr lang="de-DE" b="1" dirty="0" smtClean="0"/>
              <a:t>Es schneit.</a:t>
            </a:r>
          </a:p>
          <a:p>
            <a:r>
              <a:rPr lang="de-DE" b="1" dirty="0" smtClean="0"/>
              <a:t>Es schneit stark/viel.</a:t>
            </a:r>
            <a:endParaRPr lang="de-DE" b="1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83568" y="4725144"/>
            <a:ext cx="7560840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In Innsbruck schneit es.</a:t>
            </a:r>
          </a:p>
          <a:p>
            <a:r>
              <a:rPr lang="de-DE" b="1" dirty="0" smtClean="0"/>
              <a:t>In Innsbruck schneit es </a:t>
            </a:r>
            <a:r>
              <a:rPr lang="de-DE" b="1" dirty="0" smtClean="0"/>
              <a:t>stark/viel/ein wenig.</a:t>
            </a:r>
            <a:endParaRPr lang="de-DE" b="1" dirty="0"/>
          </a:p>
        </p:txBody>
      </p:sp>
      <p:pic>
        <p:nvPicPr>
          <p:cNvPr id="4098" name="Picture 2" descr="H:\Teachers pay Teachers\Weather_WhimsyClips\jpg\snow_WhimsyCl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46863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der Wind</a:t>
            </a:r>
            <a:endParaRPr lang="de-DE" b="1" dirty="0"/>
          </a:p>
        </p:txBody>
      </p:sp>
      <p:pic>
        <p:nvPicPr>
          <p:cNvPr id="5123" name="Picture 3" descr="H:\Teachers pay Teachers\Weather_WhimsyClips\jpg\windy_WhimsyCl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36" y="1916832"/>
            <a:ext cx="4308477" cy="31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4581128"/>
            <a:ext cx="6480720" cy="1252736"/>
          </a:xfrm>
        </p:spPr>
        <p:txBody>
          <a:bodyPr/>
          <a:lstStyle/>
          <a:p>
            <a:r>
              <a:rPr lang="de-DE" b="1" dirty="0" smtClean="0"/>
              <a:t>In Wien ist es windig.</a:t>
            </a:r>
          </a:p>
          <a:p>
            <a:r>
              <a:rPr lang="de-DE" b="1" dirty="0" smtClean="0"/>
              <a:t>In Wien weht der Wind.</a:t>
            </a:r>
            <a:endParaRPr lang="de-DE" b="1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09600" y="1752601"/>
            <a:ext cx="3538736" cy="12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Es ist windig.</a:t>
            </a:r>
          </a:p>
          <a:p>
            <a:r>
              <a:rPr lang="de-DE" b="1" smtClean="0"/>
              <a:t>Der Wind weht.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4690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</a:t>
            </a:r>
            <a:r>
              <a:rPr lang="de-DE" b="1" dirty="0" smtClean="0"/>
              <a:t>er Sturm</a:t>
            </a:r>
            <a:endParaRPr lang="de-DE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2116831"/>
          </a:xfrm>
        </p:spPr>
        <p:txBody>
          <a:bodyPr>
            <a:normAutofit/>
          </a:bodyPr>
          <a:lstStyle/>
          <a:p>
            <a:r>
              <a:rPr lang="de-DE" b="1" dirty="0" smtClean="0"/>
              <a:t>Es ist stürmisch.</a:t>
            </a:r>
          </a:p>
          <a:p>
            <a:r>
              <a:rPr lang="de-DE" b="1" dirty="0" smtClean="0"/>
              <a:t>Es gibt Sturm.</a:t>
            </a:r>
          </a:p>
          <a:p>
            <a:r>
              <a:rPr lang="de-DE" b="1" dirty="0" smtClean="0"/>
              <a:t>Es stürmt.</a:t>
            </a:r>
            <a:endParaRPr lang="de-DE" b="1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115616" y="4581128"/>
            <a:ext cx="684076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In Hamburg ist es stürmisch.</a:t>
            </a:r>
          </a:p>
          <a:p>
            <a:r>
              <a:rPr lang="de-DE" b="1" dirty="0" smtClean="0"/>
              <a:t>In Hamburg gibt es Sturm.</a:t>
            </a:r>
            <a:endParaRPr lang="de-DE" b="1" dirty="0"/>
          </a:p>
        </p:txBody>
      </p:sp>
      <p:pic>
        <p:nvPicPr>
          <p:cNvPr id="7" name="Picture 40" descr="http://members.abcteach.com/tmp/43701_270042_571345f76ca6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032448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</a:t>
            </a:r>
            <a:r>
              <a:rPr lang="de-DE" b="1" dirty="0" smtClean="0"/>
              <a:t>er Hagel</a:t>
            </a:r>
            <a:endParaRPr lang="de-DE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4725144"/>
            <a:ext cx="6336704" cy="1324744"/>
          </a:xfrm>
        </p:spPr>
        <p:txBody>
          <a:bodyPr/>
          <a:lstStyle/>
          <a:p>
            <a:r>
              <a:rPr lang="de-DE" b="1" dirty="0" smtClean="0"/>
              <a:t>In Berlin hagelt es.</a:t>
            </a:r>
          </a:p>
          <a:p>
            <a:r>
              <a:rPr lang="de-DE" b="1" dirty="0" smtClean="0"/>
              <a:t>In Berlin gibt es Hagel.</a:t>
            </a:r>
            <a:endParaRPr lang="de-DE" b="1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09600" y="1752601"/>
            <a:ext cx="2818656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Es hagelt.</a:t>
            </a:r>
          </a:p>
          <a:p>
            <a:r>
              <a:rPr lang="de-DE" b="1" smtClean="0"/>
              <a:t>Es gibt Hagel.</a:t>
            </a:r>
            <a:endParaRPr lang="de-DE" b="1" dirty="0"/>
          </a:p>
        </p:txBody>
      </p:sp>
      <p:sp>
        <p:nvSpPr>
          <p:cNvPr id="5" name="Rettangolo 4"/>
          <p:cNvSpPr/>
          <p:nvPr/>
        </p:nvSpPr>
        <p:spPr>
          <a:xfrm>
            <a:off x="5336792" y="4149080"/>
            <a:ext cx="2520280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d</a:t>
            </a:r>
            <a:r>
              <a:rPr lang="de-DE" sz="2800" b="1" dirty="0" smtClean="0"/>
              <a:t>as</a:t>
            </a:r>
            <a:r>
              <a:rPr lang="de-DE" sz="2800" dirty="0" smtClean="0"/>
              <a:t>  </a:t>
            </a:r>
            <a:r>
              <a:rPr lang="de-DE" sz="2800" b="1" dirty="0" smtClean="0"/>
              <a:t>Hagelkorn</a:t>
            </a:r>
            <a:endParaRPr lang="de-DE" sz="2800" b="1" dirty="0"/>
          </a:p>
        </p:txBody>
      </p:sp>
      <p:pic>
        <p:nvPicPr>
          <p:cNvPr id="7172" name="Picture 4" descr="http://www.ilmeteo.it/portale/files/giornale/grandinata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6" y="2254349"/>
            <a:ext cx="1912043" cy="17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2 6"/>
          <p:cNvCxnSpPr/>
          <p:nvPr/>
        </p:nvCxnSpPr>
        <p:spPr>
          <a:xfrm flipH="1" flipV="1">
            <a:off x="5004048" y="3429000"/>
            <a:ext cx="576064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cdn.grid.fotosearch.com/CSP/CSP457/k20912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69" y="2351881"/>
            <a:ext cx="176212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2 12"/>
          <p:cNvCxnSpPr/>
          <p:nvPr/>
        </p:nvCxnSpPr>
        <p:spPr>
          <a:xfrm flipV="1">
            <a:off x="5580112" y="3573016"/>
            <a:ext cx="72008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6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</a:t>
            </a:r>
            <a:r>
              <a:rPr lang="de-DE" b="1" dirty="0" smtClean="0"/>
              <a:t>er Nebel</a:t>
            </a:r>
            <a:endParaRPr lang="de-DE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4509120"/>
            <a:ext cx="4392488" cy="1396752"/>
          </a:xfrm>
        </p:spPr>
        <p:txBody>
          <a:bodyPr/>
          <a:lstStyle/>
          <a:p>
            <a:r>
              <a:rPr lang="de-DE" b="1" dirty="0" smtClean="0"/>
              <a:t>In Verona ist es neblig.</a:t>
            </a:r>
          </a:p>
          <a:p>
            <a:r>
              <a:rPr lang="de-DE" b="1" dirty="0" smtClean="0"/>
              <a:t>In Verona liegt Nebel.</a:t>
            </a:r>
            <a:endParaRPr lang="de-DE" b="1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09600" y="1752601"/>
            <a:ext cx="3106688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Es ist neblig.</a:t>
            </a:r>
          </a:p>
          <a:p>
            <a:r>
              <a:rPr lang="de-DE" b="1" smtClean="0"/>
              <a:t>Es liegt Nebel.</a:t>
            </a:r>
            <a:endParaRPr lang="de-DE" b="1" dirty="0"/>
          </a:p>
        </p:txBody>
      </p:sp>
      <p:pic>
        <p:nvPicPr>
          <p:cNvPr id="8194" name="Picture 2" descr="http://iocresco.it/images/phocagallery/PECS/Symbols_simboli_vari/N-O/thumbs/phoca_thumb_l_Niebla_Nebb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das Gewitter</a:t>
            </a:r>
            <a:endParaRPr lang="de-DE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1900808"/>
          </a:xfrm>
        </p:spPr>
        <p:txBody>
          <a:bodyPr/>
          <a:lstStyle/>
          <a:p>
            <a:r>
              <a:rPr lang="de-DE" b="1" dirty="0" smtClean="0"/>
              <a:t>Es ist gewittrig.</a:t>
            </a:r>
          </a:p>
          <a:p>
            <a:r>
              <a:rPr lang="de-DE" b="1" dirty="0" smtClean="0"/>
              <a:t>Es gibt ein Gewitter.</a:t>
            </a:r>
          </a:p>
          <a:p>
            <a:r>
              <a:rPr lang="de-DE" b="1" dirty="0" smtClean="0"/>
              <a:t>Es blitzt und donnert.</a:t>
            </a:r>
            <a:endParaRPr lang="de-DE" b="1" dirty="0"/>
          </a:p>
        </p:txBody>
      </p:sp>
      <p:pic>
        <p:nvPicPr>
          <p:cNvPr id="9218" name="Picture 2" descr="H:\Teachers pay Teachers\Weather_WhimsyClips\jpg\thunderstorm_WhimsyCl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700171" cy="327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2"/>
          <p:cNvSpPr txBox="1">
            <a:spLocks/>
          </p:cNvSpPr>
          <p:nvPr/>
        </p:nvSpPr>
        <p:spPr>
          <a:xfrm>
            <a:off x="633884" y="4293096"/>
            <a:ext cx="7826547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In Frankfurt ist es gewittrig.</a:t>
            </a:r>
          </a:p>
          <a:p>
            <a:r>
              <a:rPr lang="de-DE" b="1" dirty="0" smtClean="0"/>
              <a:t>In Frankfurt gibt es ein Gewitter.</a:t>
            </a:r>
          </a:p>
          <a:p>
            <a:r>
              <a:rPr lang="de-DE" b="1" dirty="0" smtClean="0"/>
              <a:t>In Frankfurt blitzt und donnert es.</a:t>
            </a:r>
            <a:endParaRPr lang="de-DE" b="1" dirty="0"/>
          </a:p>
        </p:txBody>
      </p:sp>
      <p:sp>
        <p:nvSpPr>
          <p:cNvPr id="5" name="Rettangolo 4"/>
          <p:cNvSpPr/>
          <p:nvPr/>
        </p:nvSpPr>
        <p:spPr>
          <a:xfrm>
            <a:off x="4222812" y="3429000"/>
            <a:ext cx="15624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d</a:t>
            </a:r>
            <a:r>
              <a:rPr lang="de-DE" sz="2800" b="1" dirty="0" smtClean="0"/>
              <a:t>er Blitz</a:t>
            </a:r>
            <a:endParaRPr lang="de-DE" sz="2800" b="1" dirty="0"/>
          </a:p>
        </p:txBody>
      </p:sp>
      <p:sp>
        <p:nvSpPr>
          <p:cNvPr id="6" name="Esplosione 1 5"/>
          <p:cNvSpPr/>
          <p:nvPr/>
        </p:nvSpPr>
        <p:spPr>
          <a:xfrm>
            <a:off x="6610346" y="3641742"/>
            <a:ext cx="1850085" cy="1021557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BUMM</a:t>
            </a:r>
            <a:endParaRPr lang="de-DE" b="1" dirty="0"/>
          </a:p>
        </p:txBody>
      </p:sp>
      <p:sp>
        <p:nvSpPr>
          <p:cNvPr id="8" name="Rettangolo 7"/>
          <p:cNvSpPr/>
          <p:nvPr/>
        </p:nvSpPr>
        <p:spPr>
          <a:xfrm>
            <a:off x="6731821" y="4663298"/>
            <a:ext cx="1872627" cy="493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d</a:t>
            </a:r>
            <a:r>
              <a:rPr lang="de-DE" sz="2400" b="1" dirty="0" smtClean="0"/>
              <a:t>er Donner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0930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Presentazione su schermo (4:3)</PresentationFormat>
  <Paragraphs>217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Über das Wetter sprechen </vt:lpstr>
      <vt:lpstr>der Regen</vt:lpstr>
      <vt:lpstr>die Sonne</vt:lpstr>
      <vt:lpstr>der Schnee</vt:lpstr>
      <vt:lpstr>der Wind</vt:lpstr>
      <vt:lpstr>der Sturm</vt:lpstr>
      <vt:lpstr>der Hagel</vt:lpstr>
      <vt:lpstr>der Nebel</vt:lpstr>
      <vt:lpstr>das Gewitter</vt:lpstr>
      <vt:lpstr>die Wolke</vt:lpstr>
      <vt:lpstr>die Wolkendecke</vt:lpstr>
      <vt:lpstr>die Hitze – die Kälte</vt:lpstr>
      <vt:lpstr>der Regenbogen</vt:lpstr>
      <vt:lpstr>Wie ist das Wetter?</vt:lpstr>
      <vt:lpstr>Wie ist das Wetter?</vt:lpstr>
      <vt:lpstr>Wie ist das Wetter?</vt:lpstr>
      <vt:lpstr>Wie ist das Wetter?</vt:lpstr>
      <vt:lpstr>Jahreszeiten und Kleidung </vt:lpstr>
      <vt:lpstr>Was trägst du wenn …?</vt:lpstr>
      <vt:lpstr>Wetternomen</vt:lpstr>
      <vt:lpstr>Wetterverben</vt:lpstr>
      <vt:lpstr>Wetteradjektive 1</vt:lpstr>
      <vt:lpstr>Wetteradjektive 2</vt:lpstr>
      <vt:lpstr>Über das Wetter sprechen</vt:lpstr>
      <vt:lpstr>Grafiken: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 das Wetter sprechen von A. Mio</dc:title>
  <dc:creator>Andrea</dc:creator>
  <cp:lastModifiedBy>Andrea</cp:lastModifiedBy>
  <cp:revision>33</cp:revision>
  <dcterms:modified xsi:type="dcterms:W3CDTF">2016-05-02T03:44:10Z</dcterms:modified>
</cp:coreProperties>
</file>